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3"/>
  </p:notesMasterIdLst>
  <p:sldIdLst>
    <p:sldId id="257" r:id="rId2"/>
    <p:sldId id="324" r:id="rId3"/>
    <p:sldId id="258" r:id="rId4"/>
    <p:sldId id="325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326" r:id="rId13"/>
    <p:sldId id="266" r:id="rId14"/>
    <p:sldId id="267" r:id="rId15"/>
    <p:sldId id="327" r:id="rId16"/>
    <p:sldId id="268" r:id="rId17"/>
    <p:sldId id="328" r:id="rId18"/>
    <p:sldId id="269" r:id="rId19"/>
    <p:sldId id="270" r:id="rId20"/>
    <p:sldId id="329" r:id="rId21"/>
    <p:sldId id="330" r:id="rId22"/>
    <p:sldId id="271" r:id="rId23"/>
    <p:sldId id="272" r:id="rId24"/>
    <p:sldId id="331" r:id="rId25"/>
    <p:sldId id="332" r:id="rId26"/>
    <p:sldId id="273" r:id="rId27"/>
    <p:sldId id="333" r:id="rId28"/>
    <p:sldId id="334" r:id="rId29"/>
    <p:sldId id="335" r:id="rId30"/>
    <p:sldId id="336" r:id="rId31"/>
    <p:sldId id="337" r:id="rId32"/>
    <p:sldId id="338" r:id="rId33"/>
    <p:sldId id="340" r:id="rId34"/>
    <p:sldId id="342" r:id="rId35"/>
    <p:sldId id="344" r:id="rId36"/>
    <p:sldId id="282" r:id="rId37"/>
    <p:sldId id="283" r:id="rId38"/>
    <p:sldId id="284" r:id="rId39"/>
    <p:sldId id="285" r:id="rId40"/>
    <p:sldId id="347" r:id="rId41"/>
    <p:sldId id="350" r:id="rId42"/>
    <p:sldId id="351" r:id="rId43"/>
    <p:sldId id="352" r:id="rId44"/>
    <p:sldId id="354" r:id="rId45"/>
    <p:sldId id="355" r:id="rId46"/>
    <p:sldId id="356" r:id="rId47"/>
    <p:sldId id="357" r:id="rId48"/>
    <p:sldId id="358" r:id="rId49"/>
    <p:sldId id="360" r:id="rId50"/>
    <p:sldId id="361" r:id="rId51"/>
    <p:sldId id="362" r:id="rId52"/>
    <p:sldId id="294" r:id="rId53"/>
    <p:sldId id="295" r:id="rId54"/>
    <p:sldId id="364" r:id="rId55"/>
    <p:sldId id="365" r:id="rId56"/>
    <p:sldId id="366" r:id="rId57"/>
    <p:sldId id="367" r:id="rId58"/>
    <p:sldId id="368" r:id="rId59"/>
    <p:sldId id="369" r:id="rId60"/>
    <p:sldId id="370" r:id="rId61"/>
    <p:sldId id="371" r:id="rId62"/>
    <p:sldId id="372" r:id="rId63"/>
    <p:sldId id="373" r:id="rId64"/>
    <p:sldId id="375" r:id="rId65"/>
    <p:sldId id="376" r:id="rId66"/>
    <p:sldId id="377" r:id="rId67"/>
    <p:sldId id="305" r:id="rId68"/>
    <p:sldId id="306" r:id="rId69"/>
    <p:sldId id="307" r:id="rId70"/>
    <p:sldId id="308" r:id="rId71"/>
    <p:sldId id="309" r:id="rId72"/>
    <p:sldId id="310" r:id="rId73"/>
    <p:sldId id="378" r:id="rId74"/>
    <p:sldId id="311" r:id="rId75"/>
    <p:sldId id="379" r:id="rId76"/>
    <p:sldId id="312" r:id="rId77"/>
    <p:sldId id="313" r:id="rId78"/>
    <p:sldId id="314" r:id="rId79"/>
    <p:sldId id="315" r:id="rId80"/>
    <p:sldId id="316" r:id="rId81"/>
    <p:sldId id="317" r:id="rId82"/>
    <p:sldId id="318" r:id="rId83"/>
    <p:sldId id="319" r:id="rId84"/>
    <p:sldId id="320" r:id="rId85"/>
    <p:sldId id="321" r:id="rId86"/>
    <p:sldId id="380" r:id="rId87"/>
    <p:sldId id="322" r:id="rId88"/>
    <p:sldId id="323" r:id="rId89"/>
    <p:sldId id="382" r:id="rId90"/>
    <p:sldId id="381" r:id="rId91"/>
    <p:sldId id="383" r:id="rId9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83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viewProps" Target="viewProps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AE00B0-57FF-4893-9C5F-8E742FF30CE2}" type="datetimeFigureOut">
              <a:rPr lang="pt-BR" smtClean="0"/>
              <a:t>21/11/2019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F0C30C-9C36-4629-812A-4B72C86CAB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483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0C30C-9C36-4629-812A-4B72C86CABD8}" type="slidenum">
              <a:rPr lang="pt-BR" smtClean="0"/>
              <a:t>39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6984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0C30C-9C36-4629-812A-4B72C86CABD8}" type="slidenum">
              <a:rPr lang="pt-BR" smtClean="0"/>
              <a:t>48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36843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0C30C-9C36-4629-812A-4B72C86CABD8}" type="slidenum">
              <a:rPr lang="pt-BR" smtClean="0"/>
              <a:t>49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09851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0C30C-9C36-4629-812A-4B72C86CABD8}" type="slidenum">
              <a:rPr lang="pt-BR" smtClean="0"/>
              <a:t>50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59711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0C30C-9C36-4629-812A-4B72C86CABD8}" type="slidenum">
              <a:rPr lang="pt-BR" smtClean="0"/>
              <a:t>51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46611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0C30C-9C36-4629-812A-4B72C86CABD8}" type="slidenum">
              <a:rPr lang="pt-BR" smtClean="0"/>
              <a:t>40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44508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0C30C-9C36-4629-812A-4B72C86CABD8}" type="slidenum">
              <a:rPr lang="pt-BR" smtClean="0"/>
              <a:t>41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3215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0C30C-9C36-4629-812A-4B72C86CABD8}" type="slidenum">
              <a:rPr lang="pt-BR" smtClean="0"/>
              <a:t>42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22822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0C30C-9C36-4629-812A-4B72C86CABD8}" type="slidenum">
              <a:rPr lang="pt-BR" smtClean="0"/>
              <a:t>43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47786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0C30C-9C36-4629-812A-4B72C86CABD8}" type="slidenum">
              <a:rPr lang="pt-BR" smtClean="0"/>
              <a:t>44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62189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0C30C-9C36-4629-812A-4B72C86CABD8}" type="slidenum">
              <a:rPr lang="pt-BR" smtClean="0"/>
              <a:t>45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08557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0C30C-9C36-4629-812A-4B72C86CABD8}" type="slidenum">
              <a:rPr lang="pt-BR" smtClean="0"/>
              <a:t>46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1664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0C30C-9C36-4629-812A-4B72C86CABD8}" type="slidenum">
              <a:rPr lang="pt-BR" smtClean="0"/>
              <a:t>47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0915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5183B-E9FB-4CC2-90E7-AEEE481DA5C4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21/11/2019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AD23C-A3F8-4E4C-87D2-E1683CC095C7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21/11/2019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262FD-27C7-469D-A445-7094844F9851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21/11/2019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2pPr>
            <a:lvl3pPr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3pPr>
            <a:lvl4pPr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4pPr>
            <a:lvl5pPr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1FDCA-FFEE-4A63-AA32-BC7105DC0C9E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21/11/2019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30888" y="6376243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‹nº›</a:t>
            </a:fld>
            <a:endParaRPr lang="pt-BR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29120-4905-4C1D-A4A6-193522AF6724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21/11/2019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95106-30FA-4F21-88AA-2C074652C82E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21/11/2019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4DE5F-1F80-4F5F-8B27-96B61C651D57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21/11/2019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777B3-5E9F-4217-980C-A4FD73A35A00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21/11/2019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F5D66-43C2-479A-9FF1-C1A7384E9537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21/11/2019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A883D-3DC0-4D69-8A4A-CFF7EFB83B7B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21/11/2019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1AB13-8750-4D44-934E-A29A2748B94D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21/11/2019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61CA7-80D6-4615-B086-AB3CAD0C920C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21/11/2019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578BFF-FD5B-457B-8B99-B3BC5F2C8C8C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o_do_Microsoft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1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80086" y="139482"/>
            <a:ext cx="3528392" cy="1323439"/>
          </a:xfrm>
          <a:prstGeom prst="rect">
            <a:avLst/>
          </a:prstGeom>
          <a:noFill/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8000" b="1" dirty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DANIEL</a:t>
            </a:r>
          </a:p>
        </p:txBody>
      </p:sp>
      <p:sp>
        <p:nvSpPr>
          <p:cNvPr id="9" name="Rectangle 8"/>
          <p:cNvSpPr/>
          <p:nvPr/>
        </p:nvSpPr>
        <p:spPr>
          <a:xfrm>
            <a:off x="4572000" y="1412776"/>
            <a:ext cx="3577261" cy="923330"/>
          </a:xfrm>
          <a:prstGeom prst="rect">
            <a:avLst/>
          </a:prstGeom>
          <a:noFill/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CAPÍTULO 2</a:t>
            </a:r>
          </a:p>
        </p:txBody>
      </p:sp>
      <p:sp>
        <p:nvSpPr>
          <p:cNvPr id="10" name="Rectangle 9"/>
          <p:cNvSpPr/>
          <p:nvPr/>
        </p:nvSpPr>
        <p:spPr>
          <a:xfrm>
            <a:off x="4211960" y="3330858"/>
            <a:ext cx="4446758" cy="1754326"/>
          </a:xfrm>
          <a:prstGeom prst="rect">
            <a:avLst/>
          </a:prstGeom>
          <a:noFill/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pt-BR" sz="5400" b="1" dirty="0">
                <a:ln w="11430"/>
                <a:solidFill>
                  <a:srgbClr val="F79646">
                    <a:lumMod val="60000"/>
                    <a:lumOff val="40000"/>
                  </a:srgb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O Sonho do Homem</a:t>
            </a:r>
          </a:p>
        </p:txBody>
      </p:sp>
      <p:pic>
        <p:nvPicPr>
          <p:cNvPr id="7" name="Picture 6" descr="el-sueno-de-nabucodonos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2016756"/>
            <a:ext cx="3672408" cy="45085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73325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b="1" dirty="0" smtClean="0"/>
              <a:t>II. A História das Nações (2-7)</a:t>
            </a:r>
            <a:endParaRPr lang="pt-BR" dirty="0" smtClean="0"/>
          </a:p>
          <a:p>
            <a:pPr indent="14288">
              <a:buNone/>
            </a:pPr>
            <a:r>
              <a:rPr lang="pt-BR" b="1" dirty="0" smtClean="0"/>
              <a:t>A. O Primeiro Sonho de Nabucodonosor (2)</a:t>
            </a:r>
            <a:endParaRPr lang="pt-BR" dirty="0" smtClean="0"/>
          </a:p>
          <a:p>
            <a:pPr marL="1263650" indent="-457200">
              <a:buAutoNum type="arabicPeriod"/>
            </a:pPr>
            <a:r>
              <a:rPr lang="pt-BR" b="1" dirty="0" smtClean="0"/>
              <a:t>A Situação: O Rei tem um sonho e um espírito perturbado (2:1-2).</a:t>
            </a:r>
            <a:r>
              <a:rPr lang="pt-BR" dirty="0" smtClean="0"/>
              <a:t> </a:t>
            </a:r>
            <a:br>
              <a:rPr lang="pt-BR" dirty="0" smtClean="0"/>
            </a:b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Seu sonho não era um sonho comum, mas fora do </a:t>
            </a:r>
            <a:r>
              <a:rPr lang="pt-BR" dirty="0" smtClean="0"/>
              <a:t>comum, </a:t>
            </a:r>
            <a:r>
              <a:rPr lang="pt-BR" dirty="0" smtClean="0"/>
              <a:t>de tal maneira que perturbou o coração de Nabucodonosor profundamente. Talvez ele reconheceu que o sonho tinha um aspecto sobrenatural e que alguma coisa </a:t>
            </a:r>
            <a:r>
              <a:rPr lang="pt-BR" dirty="0" smtClean="0"/>
              <a:t>importantíssi­ma estava ligada com </a:t>
            </a:r>
            <a:r>
              <a:rPr lang="pt-BR" dirty="0" smtClean="0"/>
              <a:t>seu sonho. Por isso, ele estava pronto para pagar qualquer preço necessário para obter a interpretação. </a:t>
            </a:r>
            <a:r>
              <a:rPr lang="pt-BR" dirty="0" smtClean="0"/>
              <a:t>Sua grande </a:t>
            </a:r>
            <a:r>
              <a:rPr lang="pt-BR" dirty="0" smtClean="0"/>
              <a:t>expectação </a:t>
            </a:r>
            <a:r>
              <a:rPr lang="pt-BR" dirty="0" smtClean="0"/>
              <a:t>estava nos </a:t>
            </a:r>
            <a:r>
              <a:rPr lang="pt-BR" dirty="0" smtClean="0"/>
              <a:t>sábios da terra que confessaram </a:t>
            </a:r>
            <a:r>
              <a:rPr lang="pt-BR" dirty="0" smtClean="0"/>
              <a:t>se comunicar </a:t>
            </a:r>
            <a:r>
              <a:rPr lang="pt-BR" dirty="0" smtClean="0"/>
              <a:t>com os mortos e com os </a:t>
            </a:r>
            <a:r>
              <a:rPr lang="pt-BR" dirty="0" smtClean="0"/>
              <a:t>deuses</a:t>
            </a:r>
            <a:r>
              <a:rPr lang="pt-BR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10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2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73325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b="1" dirty="0" smtClean="0"/>
              <a:t>II. A História das Nações (2-7)</a:t>
            </a:r>
            <a:endParaRPr lang="pt-BR" dirty="0" smtClean="0"/>
          </a:p>
          <a:p>
            <a:pPr indent="14288">
              <a:buNone/>
            </a:pPr>
            <a:r>
              <a:rPr lang="pt-BR" b="1" dirty="0" smtClean="0"/>
              <a:t>A. O Primeiro Sonho de Nabucodonosor (2)</a:t>
            </a:r>
            <a:endParaRPr lang="pt-BR" dirty="0" smtClean="0"/>
          </a:p>
          <a:p>
            <a:pPr marL="1263650" indent="-457200">
              <a:buAutoNum type="arabicPeriod"/>
            </a:pPr>
            <a:r>
              <a:rPr lang="pt-BR" b="1" dirty="0" smtClean="0"/>
              <a:t>A Situação: O Rei tem um sonho e um espírito perturbado (2:1-2).</a:t>
            </a:r>
            <a:r>
              <a:rPr lang="pt-BR" dirty="0" smtClean="0"/>
              <a:t> </a:t>
            </a:r>
          </a:p>
          <a:p>
            <a:pPr marL="1263650" indent="-457200">
              <a:buAutoNum type="arabicPeriod"/>
            </a:pPr>
            <a:r>
              <a:rPr lang="pt-BR" b="1" dirty="0" smtClean="0"/>
              <a:t>A Exigência do Rei (2:3-13)</a:t>
            </a:r>
            <a:endParaRPr lang="pt-BR" dirty="0" smtClean="0"/>
          </a:p>
          <a:p>
            <a:pPr marL="1712913" indent="-457200">
              <a:buAutoNum type="alphaLcPeriod"/>
            </a:pPr>
            <a:r>
              <a:rPr lang="pt-BR" b="1" dirty="0" smtClean="0"/>
              <a:t>REI: Diga-me meu sonho e seu significado (2:3)</a:t>
            </a:r>
          </a:p>
          <a:p>
            <a:pPr marL="1712913" indent="-457200">
              <a:buAutoNum type="alphaLcPeriod"/>
            </a:pPr>
            <a:endParaRPr lang="pt-BR" b="1" dirty="0" smtClean="0"/>
          </a:p>
          <a:p>
            <a:pPr marL="457200" indent="-457200">
              <a:buNone/>
            </a:pPr>
            <a:r>
              <a:rPr lang="pt-BR" i="1" dirty="0"/>
              <a:t>3 </a:t>
            </a:r>
            <a:r>
              <a:rPr lang="pt-BR" i="1" dirty="0" smtClean="0"/>
              <a:t>	E </a:t>
            </a:r>
            <a:r>
              <a:rPr lang="pt-BR" i="1" dirty="0"/>
              <a:t>o rei lhes disse: Tive um sonho; e para saber o sonho está perturbado o meu espírito</a:t>
            </a:r>
            <a:r>
              <a:rPr lang="pt-BR" i="1" dirty="0" smtClean="0"/>
              <a:t>.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11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2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73325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b="1" dirty="0" smtClean="0"/>
              <a:t>II. A História das Nações (2-7)</a:t>
            </a:r>
            <a:endParaRPr lang="pt-BR" dirty="0" smtClean="0"/>
          </a:p>
          <a:p>
            <a:pPr indent="14288">
              <a:buNone/>
            </a:pPr>
            <a:r>
              <a:rPr lang="pt-BR" b="1" dirty="0" smtClean="0"/>
              <a:t>A. O Primeiro Sonho de Nabucodonosor (2)</a:t>
            </a:r>
            <a:endParaRPr lang="pt-BR" dirty="0" smtClean="0"/>
          </a:p>
          <a:p>
            <a:pPr marL="1263650" indent="-457200">
              <a:buAutoNum type="arabicPeriod"/>
            </a:pPr>
            <a:r>
              <a:rPr lang="pt-BR" b="1" dirty="0" smtClean="0"/>
              <a:t>A Situação: O Rei tem um sonho e um espírito perturbado (2:1-2).</a:t>
            </a:r>
            <a:r>
              <a:rPr lang="pt-BR" dirty="0" smtClean="0"/>
              <a:t> </a:t>
            </a:r>
          </a:p>
          <a:p>
            <a:pPr marL="1263650" indent="-457200">
              <a:buAutoNum type="arabicPeriod"/>
            </a:pPr>
            <a:r>
              <a:rPr lang="pt-BR" b="1" dirty="0" smtClean="0"/>
              <a:t>A Exigência do Rei (2:3-13)</a:t>
            </a:r>
            <a:endParaRPr lang="pt-BR" dirty="0" smtClean="0"/>
          </a:p>
          <a:p>
            <a:pPr marL="1712913" indent="-457200">
              <a:buAutoNum type="alphaLcPeriod"/>
            </a:pPr>
            <a:r>
              <a:rPr lang="pt-BR" b="1" dirty="0" smtClean="0"/>
              <a:t>REI: Diga-me meu sonho e seu significado (2:3)</a:t>
            </a:r>
          </a:p>
          <a:p>
            <a:pPr marL="1712913" indent="-457200">
              <a:buAutoNum type="alphaLcPeriod"/>
            </a:pPr>
            <a:endParaRPr lang="pt-BR" b="1" dirty="0" smtClean="0"/>
          </a:p>
          <a:p>
            <a:pPr marL="0" indent="0">
              <a:buNone/>
            </a:pPr>
            <a:r>
              <a:rPr lang="pt-BR" dirty="0" smtClean="0"/>
              <a:t>Nabucodonosor </a:t>
            </a:r>
            <a:r>
              <a:rPr lang="pt-BR" dirty="0" smtClean="0"/>
              <a:t>encontrava-se </a:t>
            </a:r>
            <a:r>
              <a:rPr lang="pt-BR" dirty="0" smtClean="0"/>
              <a:t>em estado de depressão, inquietação e descontentamento. Evidentemente estava fora de </a:t>
            </a:r>
            <a:r>
              <a:rPr lang="pt-BR" dirty="0" smtClean="0"/>
              <a:t>si, </a:t>
            </a:r>
            <a:r>
              <a:rPr lang="pt-BR" dirty="0" smtClean="0"/>
              <a:t>porque sua decisão de matar todos os sábios não </a:t>
            </a:r>
            <a:r>
              <a:rPr lang="pt-BR" dirty="0" smtClean="0"/>
              <a:t>seria proferida se tivesse </a:t>
            </a:r>
            <a:r>
              <a:rPr lang="pt-BR" dirty="0" smtClean="0"/>
              <a:t>com uma mente </a:t>
            </a:r>
            <a:r>
              <a:rPr lang="pt-BR" dirty="0" smtClean="0"/>
              <a:t>sã. </a:t>
            </a:r>
            <a:r>
              <a:rPr lang="pt-BR" dirty="0" smtClean="0"/>
              <a:t>Como ele pretendia </a:t>
            </a:r>
            <a:r>
              <a:rPr lang="pt-BR" dirty="0" smtClean="0"/>
              <a:t>governar </a:t>
            </a:r>
            <a:r>
              <a:rPr lang="pt-BR" dirty="0" smtClean="0"/>
              <a:t>sem receber sábios conselhos?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12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2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1026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73325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b="1" dirty="0" smtClean="0"/>
              <a:t>II. A História das Nações (2-7)</a:t>
            </a:r>
            <a:endParaRPr lang="pt-BR" dirty="0" smtClean="0"/>
          </a:p>
          <a:p>
            <a:pPr indent="14288">
              <a:buNone/>
            </a:pPr>
            <a:r>
              <a:rPr lang="pt-BR" b="1" dirty="0" smtClean="0"/>
              <a:t>A. O Primeiro Sonho de Nabucodonosor (2)</a:t>
            </a:r>
            <a:endParaRPr lang="pt-BR" dirty="0" smtClean="0"/>
          </a:p>
          <a:p>
            <a:pPr marL="1263650" indent="-457200">
              <a:buAutoNum type="arabicPeriod"/>
            </a:pPr>
            <a:r>
              <a:rPr lang="pt-BR" b="1" dirty="0" smtClean="0"/>
              <a:t>A Situação: O Rei tem um sonho e um espírito perturbado (2:1-2).</a:t>
            </a:r>
            <a:r>
              <a:rPr lang="pt-BR" dirty="0" smtClean="0"/>
              <a:t> </a:t>
            </a:r>
          </a:p>
          <a:p>
            <a:pPr marL="1263650" indent="-457200">
              <a:buAutoNum type="arabicPeriod"/>
            </a:pPr>
            <a:r>
              <a:rPr lang="pt-BR" b="1" dirty="0" smtClean="0"/>
              <a:t>A Exigência do Rei (2:3-13)</a:t>
            </a:r>
            <a:endParaRPr lang="pt-BR" dirty="0" smtClean="0"/>
          </a:p>
          <a:p>
            <a:pPr marL="1712913" indent="-457200">
              <a:buAutoNum type="alphaLcPeriod"/>
            </a:pPr>
            <a:r>
              <a:rPr lang="pt-BR" b="1" dirty="0" smtClean="0"/>
              <a:t>REI: Diga-me meu sonho e seu significado (2:3)</a:t>
            </a:r>
          </a:p>
          <a:p>
            <a:pPr marL="1712913" indent="-457200">
              <a:buAutoNum type="alphaLcPeriod"/>
            </a:pPr>
            <a:r>
              <a:rPr lang="pt-BR" b="1" dirty="0" smtClean="0"/>
              <a:t>MAGOS: Diga-nos seu sonho (2:4)</a:t>
            </a:r>
            <a:endParaRPr lang="pt-BR" dirty="0" smtClean="0"/>
          </a:p>
          <a:p>
            <a:pPr marL="457200" indent="-457200">
              <a:buNone/>
            </a:pPr>
            <a:r>
              <a:rPr lang="pt-BR" i="1" dirty="0" smtClean="0"/>
              <a:t>4 	E </a:t>
            </a:r>
            <a:r>
              <a:rPr lang="pt-BR" i="1" dirty="0"/>
              <a:t>os caldeus disseram ao rei em aramaico: Ó rei, vive eternamente! Dize o sonho a teus servos, e daremos a interpretação.</a:t>
            </a:r>
            <a:endParaRPr lang="pt-BR" i="1" dirty="0" smtClean="0"/>
          </a:p>
          <a:p>
            <a:pPr marL="0" indent="0">
              <a:buNone/>
            </a:pPr>
            <a:r>
              <a:rPr lang="pt-BR" dirty="0" smtClean="0"/>
              <a:t>Os caldeus falaram ao monarca em "aramaico", a língua oficial.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13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2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73325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b="1" dirty="0" smtClean="0"/>
              <a:t>II. A História das Nações (2-7)</a:t>
            </a:r>
            <a:endParaRPr lang="pt-BR" dirty="0" smtClean="0"/>
          </a:p>
          <a:p>
            <a:pPr indent="14288">
              <a:buNone/>
            </a:pPr>
            <a:r>
              <a:rPr lang="pt-BR" b="1" dirty="0" smtClean="0"/>
              <a:t>A. O Primeiro Sonho de Nabucodonosor (2)</a:t>
            </a:r>
            <a:endParaRPr lang="pt-BR" dirty="0" smtClean="0"/>
          </a:p>
          <a:p>
            <a:pPr marL="1263650" indent="-457200">
              <a:buAutoNum type="arabicPeriod"/>
            </a:pPr>
            <a:r>
              <a:rPr lang="pt-BR" b="1" dirty="0" smtClean="0"/>
              <a:t>A Situação: O Rei tem um sonho e um espírito perturbado (2:1-2).</a:t>
            </a:r>
            <a:r>
              <a:rPr lang="pt-BR" dirty="0" smtClean="0"/>
              <a:t> </a:t>
            </a:r>
          </a:p>
          <a:p>
            <a:pPr marL="1263650" indent="-457200">
              <a:buAutoNum type="arabicPeriod"/>
            </a:pPr>
            <a:r>
              <a:rPr lang="pt-BR" b="1" dirty="0" smtClean="0"/>
              <a:t>A Exigência do Rei (2:3-13)</a:t>
            </a:r>
            <a:endParaRPr lang="pt-BR" dirty="0" smtClean="0"/>
          </a:p>
          <a:p>
            <a:pPr marL="1712913" indent="-457200">
              <a:buAutoNum type="alphaLcPeriod" startAt="3"/>
            </a:pPr>
            <a:r>
              <a:rPr lang="pt-BR" b="1" dirty="0" smtClean="0"/>
              <a:t>REI: Diga-me ou sofrerá (2:5-6)</a:t>
            </a:r>
            <a:r>
              <a:rPr lang="pt-BR" dirty="0" smtClean="0"/>
              <a:t> </a:t>
            </a:r>
          </a:p>
          <a:p>
            <a:pPr marL="1255713" indent="0">
              <a:buNone/>
            </a:pPr>
            <a:endParaRPr lang="pt-BR" dirty="0" smtClean="0"/>
          </a:p>
          <a:p>
            <a:pPr marL="457200" indent="-457200">
              <a:buNone/>
            </a:pPr>
            <a:r>
              <a:rPr lang="pt-BR" i="1" dirty="0" smtClean="0"/>
              <a:t>5 	Respondeu </a:t>
            </a:r>
            <a:r>
              <a:rPr lang="pt-BR" i="1" dirty="0"/>
              <a:t>o rei, e disse aos caldeus: O assunto me tem escapado; se não me fizerdes saber o sonho e a sua interpretação, sereis despedaçados, e as vossas casas serão feitas um monturo; 6 Mas se vós me declarardes o sonho e a sua interpretação, recebereis de mim dádivas, recompensas e grande honra; portanto declarai-me o sonho e a sua interpretação</a:t>
            </a:r>
            <a:r>
              <a:rPr lang="pt-BR" i="1" dirty="0" smtClean="0"/>
              <a:t>.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14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2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73325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b="1" dirty="0" smtClean="0"/>
              <a:t>II. A História das Nações (2-7)</a:t>
            </a:r>
            <a:endParaRPr lang="pt-BR" dirty="0" smtClean="0"/>
          </a:p>
          <a:p>
            <a:pPr indent="14288">
              <a:buNone/>
            </a:pPr>
            <a:r>
              <a:rPr lang="pt-BR" b="1" dirty="0" smtClean="0"/>
              <a:t>A. O Primeiro Sonho de Nabucodonosor (2)</a:t>
            </a:r>
            <a:endParaRPr lang="pt-BR" dirty="0" smtClean="0"/>
          </a:p>
          <a:p>
            <a:pPr marL="1263650" indent="-457200">
              <a:buAutoNum type="arabicPeriod"/>
            </a:pPr>
            <a:r>
              <a:rPr lang="pt-BR" b="1" dirty="0" smtClean="0"/>
              <a:t>A Situação: O Rei tem um sonho e um espírito perturbado (2:1-2).</a:t>
            </a:r>
            <a:r>
              <a:rPr lang="pt-BR" dirty="0" smtClean="0"/>
              <a:t> </a:t>
            </a:r>
          </a:p>
          <a:p>
            <a:pPr marL="1263650" indent="-457200">
              <a:buAutoNum type="arabicPeriod"/>
            </a:pPr>
            <a:r>
              <a:rPr lang="pt-BR" b="1" dirty="0" smtClean="0"/>
              <a:t>A Exigência do Rei (2:3-13)</a:t>
            </a:r>
            <a:endParaRPr lang="pt-BR" dirty="0" smtClean="0"/>
          </a:p>
          <a:p>
            <a:pPr marL="1712913" indent="-457200">
              <a:buAutoNum type="alphaLcPeriod" startAt="3"/>
            </a:pPr>
            <a:r>
              <a:rPr lang="pt-BR" b="1" dirty="0" smtClean="0"/>
              <a:t>REI: Diga-me ou sofrerá (2:5-6)</a:t>
            </a:r>
            <a:r>
              <a:rPr lang="pt-BR" dirty="0" smtClean="0"/>
              <a:t> 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Não sabemos se o rei esqueceu mesmo do sonho, ou se </a:t>
            </a:r>
            <a:r>
              <a:rPr lang="pt-BR" dirty="0" smtClean="0"/>
              <a:t>quisera </a:t>
            </a:r>
            <a:r>
              <a:rPr lang="pt-BR" dirty="0" smtClean="0"/>
              <a:t>por seus sábios à prova. Tanto uma coisa como outra é possível, mas eu </a:t>
            </a:r>
            <a:r>
              <a:rPr lang="pt-BR" dirty="0" smtClean="0"/>
              <a:t>creio </a:t>
            </a:r>
            <a:r>
              <a:rPr lang="pt-BR" dirty="0" smtClean="0"/>
              <a:t>que ele realmente </a:t>
            </a:r>
            <a:r>
              <a:rPr lang="pt-BR" dirty="0" smtClean="0"/>
              <a:t>se esqueceu</a:t>
            </a:r>
            <a:r>
              <a:rPr lang="pt-BR" dirty="0" smtClean="0"/>
              <a:t>. Foi a razão da sua penalidade tão drástica, e </a:t>
            </a:r>
            <a:r>
              <a:rPr lang="pt-BR" dirty="0" smtClean="0"/>
              <a:t>a </a:t>
            </a:r>
            <a:r>
              <a:rPr lang="pt-BR" dirty="0" smtClean="0"/>
              <a:t>grande recompensa para Daniel. 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15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2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1637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73325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b="1" dirty="0" smtClean="0"/>
              <a:t>II. A História das Nações (2-7)</a:t>
            </a:r>
            <a:endParaRPr lang="pt-BR" dirty="0" smtClean="0"/>
          </a:p>
          <a:p>
            <a:pPr indent="14288">
              <a:buNone/>
            </a:pPr>
            <a:r>
              <a:rPr lang="pt-BR" b="1" dirty="0" smtClean="0"/>
              <a:t>A. O Primeiro Sonho de Nabucodonosor (2)</a:t>
            </a:r>
            <a:endParaRPr lang="pt-BR" dirty="0" smtClean="0"/>
          </a:p>
          <a:p>
            <a:pPr marL="1263650" indent="-457200">
              <a:buAutoNum type="arabicPeriod"/>
            </a:pPr>
            <a:r>
              <a:rPr lang="pt-BR" b="1" dirty="0" smtClean="0"/>
              <a:t>A Situação: O Rei tem um sonho e um espírito perturbado (2:1-2).</a:t>
            </a:r>
            <a:r>
              <a:rPr lang="pt-BR" dirty="0" smtClean="0"/>
              <a:t> </a:t>
            </a:r>
          </a:p>
          <a:p>
            <a:pPr marL="1263650" indent="-457200">
              <a:buAutoNum type="arabicPeriod"/>
            </a:pPr>
            <a:r>
              <a:rPr lang="pt-BR" b="1" dirty="0" smtClean="0"/>
              <a:t>A Exigência do Rei (2:3-13)</a:t>
            </a:r>
            <a:endParaRPr lang="pt-BR" dirty="0" smtClean="0"/>
          </a:p>
          <a:p>
            <a:pPr marL="1712913" indent="-457200">
              <a:buAutoNum type="alphaLcPeriod" startAt="3"/>
            </a:pPr>
            <a:r>
              <a:rPr lang="pt-BR" b="1" dirty="0" smtClean="0"/>
              <a:t>REI: Diga-me ou sofrerá (2:5-6)</a:t>
            </a:r>
            <a:r>
              <a:rPr lang="pt-BR" dirty="0" smtClean="0"/>
              <a:t> </a:t>
            </a:r>
          </a:p>
          <a:p>
            <a:pPr marL="1712913" indent="-457200">
              <a:buAutoNum type="alphaLcPeriod" startAt="3"/>
            </a:pPr>
            <a:r>
              <a:rPr lang="pt-BR" b="1" dirty="0" smtClean="0"/>
              <a:t>MAGOS: Por favor, diga-nos o sonho (2:7)</a:t>
            </a:r>
          </a:p>
          <a:p>
            <a:pPr marL="1712913" indent="-457200">
              <a:buAutoNum type="alphaLcPeriod" startAt="3"/>
            </a:pPr>
            <a:endParaRPr lang="pt-BR" dirty="0"/>
          </a:p>
          <a:p>
            <a:pPr marL="457200" indent="-457200">
              <a:buNone/>
            </a:pPr>
            <a:r>
              <a:rPr lang="pt-BR" i="1" dirty="0"/>
              <a:t> 7 </a:t>
            </a:r>
            <a:r>
              <a:rPr lang="pt-BR" i="1" dirty="0" smtClean="0"/>
              <a:t>	Responderam </a:t>
            </a:r>
            <a:r>
              <a:rPr lang="pt-BR" i="1" dirty="0"/>
              <a:t>segunda vez, e disseram: Diga o rei o sonho a seus servos, e daremos a sua interpretação.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56376" y="6309321"/>
            <a:ext cx="1008112" cy="432048"/>
          </a:xfrm>
        </p:spPr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16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2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73325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b="1" dirty="0" smtClean="0"/>
              <a:t>II. A História das Nações (2-7)</a:t>
            </a:r>
            <a:endParaRPr lang="pt-BR" dirty="0" smtClean="0"/>
          </a:p>
          <a:p>
            <a:pPr indent="14288">
              <a:buNone/>
            </a:pPr>
            <a:r>
              <a:rPr lang="pt-BR" b="1" dirty="0" smtClean="0"/>
              <a:t>A. O Primeiro Sonho de Nabucodonosor (2)</a:t>
            </a:r>
            <a:endParaRPr lang="pt-BR" dirty="0" smtClean="0"/>
          </a:p>
          <a:p>
            <a:pPr marL="1263650" indent="-457200">
              <a:buAutoNum type="arabicPeriod"/>
            </a:pPr>
            <a:r>
              <a:rPr lang="pt-BR" b="1" dirty="0" smtClean="0"/>
              <a:t>A Situação: O Rei tem um sonho e um espírito perturbado (2:1-2).</a:t>
            </a:r>
            <a:r>
              <a:rPr lang="pt-BR" dirty="0" smtClean="0"/>
              <a:t> </a:t>
            </a:r>
          </a:p>
          <a:p>
            <a:pPr marL="1263650" indent="-457200">
              <a:buAutoNum type="arabicPeriod"/>
            </a:pPr>
            <a:r>
              <a:rPr lang="pt-BR" b="1" dirty="0" smtClean="0"/>
              <a:t>A Exigência do Rei (2:3-13)</a:t>
            </a:r>
            <a:endParaRPr lang="pt-BR" dirty="0" smtClean="0"/>
          </a:p>
          <a:p>
            <a:pPr marL="1712913" indent="-457200">
              <a:buFont typeface="+mj-lt"/>
              <a:buAutoNum type="alphaLcPeriod" startAt="5"/>
            </a:pPr>
            <a:r>
              <a:rPr lang="pt-BR" b="1" dirty="0" smtClean="0"/>
              <a:t>REI: Só querem tempo (2:8-9)</a:t>
            </a:r>
            <a:r>
              <a:rPr lang="pt-BR" dirty="0"/>
              <a:t> </a:t>
            </a:r>
            <a:endParaRPr lang="pt-BR" dirty="0" smtClean="0"/>
          </a:p>
          <a:p>
            <a:pPr marL="457200" indent="-457200">
              <a:buNone/>
            </a:pPr>
            <a:r>
              <a:rPr lang="pt-BR" i="1" dirty="0" smtClean="0"/>
              <a:t>8 	Respondeu </a:t>
            </a:r>
            <a:r>
              <a:rPr lang="pt-BR" i="1" dirty="0"/>
              <a:t>o rei, e disse: Percebo muito bem que vós quereis ganhar tempo; porque vedes que o assunto me tem escapado. 9 De modo que, se não me fizerdes saber o sonho, uma só sentença será a vossa; pois vós preparastes palavras mentirosas e perversas para as proferirdes na minha presença, até que se mude o tempo; portanto dizei-me o sonho, para que eu entenda que me podeis dar a sua interpretação</a:t>
            </a:r>
            <a:r>
              <a:rPr lang="pt-BR" i="1" dirty="0" smtClean="0"/>
              <a:t>.</a:t>
            </a:r>
            <a:endParaRPr lang="pt-B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17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2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85958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73325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b="1" dirty="0" smtClean="0"/>
              <a:t>II. A História das Nações (2-7)</a:t>
            </a:r>
            <a:endParaRPr lang="pt-BR" dirty="0" smtClean="0"/>
          </a:p>
          <a:p>
            <a:pPr indent="14288">
              <a:buNone/>
            </a:pPr>
            <a:r>
              <a:rPr lang="pt-BR" b="1" dirty="0" smtClean="0"/>
              <a:t>A. O Primeiro Sonho de Nabucodonosor (2)</a:t>
            </a:r>
            <a:endParaRPr lang="pt-BR" dirty="0" smtClean="0"/>
          </a:p>
          <a:p>
            <a:pPr marL="1263650" indent="-457200">
              <a:buAutoNum type="arabicPeriod"/>
            </a:pPr>
            <a:r>
              <a:rPr lang="pt-BR" b="1" dirty="0" smtClean="0"/>
              <a:t>A Situação: O Rei tem um sonho e um espírito perturbado (2:1-2).</a:t>
            </a:r>
            <a:r>
              <a:rPr lang="pt-BR" dirty="0" smtClean="0"/>
              <a:t> </a:t>
            </a:r>
          </a:p>
          <a:p>
            <a:pPr marL="1263650" indent="-457200">
              <a:buAutoNum type="arabicPeriod"/>
            </a:pPr>
            <a:r>
              <a:rPr lang="pt-BR" b="1" dirty="0" smtClean="0"/>
              <a:t>A Exigência do Rei (2:3-13)</a:t>
            </a:r>
            <a:endParaRPr lang="pt-BR" dirty="0" smtClean="0"/>
          </a:p>
          <a:p>
            <a:pPr marL="1712913" indent="-457200">
              <a:buFont typeface="+mj-lt"/>
              <a:buAutoNum type="alphaLcPeriod" startAt="5"/>
            </a:pPr>
            <a:r>
              <a:rPr lang="pt-BR" b="1" dirty="0" smtClean="0"/>
              <a:t>REI: Só querem tempo (2:8-9)</a:t>
            </a:r>
            <a:r>
              <a:rPr lang="pt-BR" dirty="0" smtClean="0"/>
              <a:t> </a:t>
            </a:r>
            <a:br>
              <a:rPr lang="pt-BR" dirty="0" smtClean="0"/>
            </a:b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A situação dos magos tornou-se bastante desagradável e incômoda. Até agora os sábios tinham sido pessoas respeitadas, veneradas pelo seu alegado profundo conhecimento </a:t>
            </a:r>
            <a:r>
              <a:rPr lang="pt-BR" dirty="0" smtClean="0"/>
              <a:t>na ciência </a:t>
            </a:r>
            <a:r>
              <a:rPr lang="pt-BR" dirty="0" smtClean="0"/>
              <a:t>e na religião. Atribuíram a si mesmos grande importância pelas funções que desempe­nhavam como conselheiros e assistentes do rei.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18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2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73325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b="1" dirty="0" smtClean="0"/>
              <a:t>II. A História das Nações (2-7)</a:t>
            </a:r>
            <a:endParaRPr lang="pt-BR" dirty="0" smtClean="0"/>
          </a:p>
          <a:p>
            <a:pPr indent="14288">
              <a:buNone/>
            </a:pPr>
            <a:r>
              <a:rPr lang="pt-BR" b="1" dirty="0" smtClean="0"/>
              <a:t>A. O Primeiro Sonho de Nabucodonosor (2)</a:t>
            </a:r>
            <a:endParaRPr lang="pt-BR" dirty="0" smtClean="0"/>
          </a:p>
          <a:p>
            <a:pPr marL="1263650" indent="-457200">
              <a:buAutoNum type="arabicPeriod"/>
            </a:pPr>
            <a:r>
              <a:rPr lang="pt-BR" b="1" dirty="0" smtClean="0"/>
              <a:t>A Situação: O Rei tem um sonho e um espírito perturbado (2:1-2).</a:t>
            </a:r>
            <a:r>
              <a:rPr lang="pt-BR" dirty="0" smtClean="0"/>
              <a:t> </a:t>
            </a:r>
          </a:p>
          <a:p>
            <a:pPr marL="1263650" indent="-457200">
              <a:buAutoNum type="arabicPeriod"/>
            </a:pPr>
            <a:r>
              <a:rPr lang="pt-BR" b="1" dirty="0" smtClean="0"/>
              <a:t>A Exigência do Rei (2:3-13)</a:t>
            </a:r>
            <a:endParaRPr lang="pt-BR" dirty="0" smtClean="0"/>
          </a:p>
          <a:p>
            <a:pPr marL="1712913" indent="-457200">
              <a:buFont typeface="+mj-lt"/>
              <a:buAutoNum type="alphaLcPeriod" startAt="6"/>
            </a:pPr>
            <a:r>
              <a:rPr lang="pt-BR" b="1" dirty="0" smtClean="0"/>
              <a:t>MAGOS: Isto não é justo (2:10-11)</a:t>
            </a:r>
            <a:endParaRPr lang="pt-BR" dirty="0"/>
          </a:p>
          <a:p>
            <a:pPr marL="457200" indent="-457200">
              <a:buNone/>
            </a:pPr>
            <a:r>
              <a:rPr lang="pt-BR" i="1" dirty="0" smtClean="0"/>
              <a:t>10	Responderam </a:t>
            </a:r>
            <a:r>
              <a:rPr lang="pt-BR" i="1" dirty="0"/>
              <a:t>os caldeus na presença do rei, e disseram: Não há ninguém sobre a terra que possa declarar a palavra ao rei; pois nenhum rei há, grande ou dominador, que requeira coisas semelhantes de algum mago, ou astrólogo, ou caldeu. 11 Porque o assunto que o rei requer é difícil; e ninguém há que o possa declarar diante do rei, senão os deuses, cuja morada não é com a carne.</a:t>
            </a:r>
            <a:endParaRPr lang="pt-BR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56376" y="6309321"/>
            <a:ext cx="1008112" cy="432048"/>
          </a:xfrm>
        </p:spPr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19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2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2</a:t>
            </a:fld>
            <a:endParaRPr lang="pt-BR" dirty="0">
              <a:solidFill>
                <a:prstClr val="white"/>
              </a:solidFill>
            </a:endParaRPr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6372954"/>
              </p:ext>
            </p:extLst>
          </p:nvPr>
        </p:nvGraphicFramePr>
        <p:xfrm>
          <a:off x="101600" y="862013"/>
          <a:ext cx="8942388" cy="5135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Documento" r:id="rId3" imgW="8941880" imgH="5135495" progId="Word.Document.12">
                  <p:embed/>
                </p:oleObj>
              </mc:Choice>
              <mc:Fallback>
                <p:oleObj name="Documento" r:id="rId3" imgW="8941880" imgH="513549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1600" y="862013"/>
                        <a:ext cx="8942388" cy="5135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76272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73325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b="1" dirty="0" smtClean="0"/>
              <a:t>II. A História das Nações (2-7)</a:t>
            </a:r>
            <a:endParaRPr lang="pt-BR" dirty="0" smtClean="0"/>
          </a:p>
          <a:p>
            <a:pPr indent="14288">
              <a:buNone/>
            </a:pPr>
            <a:r>
              <a:rPr lang="pt-BR" b="1" dirty="0" smtClean="0"/>
              <a:t>A. O Primeiro Sonho de Nabucodonosor (2)</a:t>
            </a:r>
            <a:endParaRPr lang="pt-BR" dirty="0" smtClean="0"/>
          </a:p>
          <a:p>
            <a:pPr marL="1263650" indent="-457200">
              <a:buAutoNum type="arabicPeriod"/>
            </a:pPr>
            <a:r>
              <a:rPr lang="pt-BR" b="1" dirty="0" smtClean="0"/>
              <a:t>A Situação: O Rei tem um sonho e um espírito perturbado (2:1-2).</a:t>
            </a:r>
            <a:r>
              <a:rPr lang="pt-BR" dirty="0" smtClean="0"/>
              <a:t> </a:t>
            </a:r>
          </a:p>
          <a:p>
            <a:pPr marL="1263650" indent="-457200">
              <a:buAutoNum type="arabicPeriod"/>
            </a:pPr>
            <a:r>
              <a:rPr lang="pt-BR" b="1" dirty="0" smtClean="0"/>
              <a:t>A Exigência do Rei (2:3-13)</a:t>
            </a:r>
            <a:endParaRPr lang="pt-BR" dirty="0" smtClean="0"/>
          </a:p>
          <a:p>
            <a:pPr marL="1712913" indent="-457200">
              <a:buAutoNum type="alphaLcPeriod" startAt="7"/>
            </a:pPr>
            <a:r>
              <a:rPr lang="pt-BR" b="1" dirty="0" smtClean="0"/>
              <a:t>REI: Mata-os! (2:12-13)</a:t>
            </a:r>
          </a:p>
          <a:p>
            <a:pPr marL="1255713" indent="0">
              <a:buNone/>
            </a:pPr>
            <a:r>
              <a:rPr lang="pt-BR" dirty="0"/>
              <a:t> </a:t>
            </a:r>
            <a:endParaRPr lang="pt-BR" dirty="0" smtClean="0"/>
          </a:p>
          <a:p>
            <a:pPr marL="457200" indent="-457200">
              <a:buNone/>
            </a:pPr>
            <a:r>
              <a:rPr lang="pt-BR" i="1" dirty="0" smtClean="0"/>
              <a:t>12 	Por </a:t>
            </a:r>
            <a:r>
              <a:rPr lang="pt-BR" i="1" dirty="0"/>
              <a:t>isso o rei muito se irou e enfureceu; e ordenou que matassem a todos os sábios de Babilônia. 13 E saiu o decreto, segundo o qual deviam ser mortos os sábios; e buscaram a Daniel e aos seus companheiros, para que fossem mortos</a:t>
            </a:r>
            <a:r>
              <a:rPr lang="pt-BR" i="1" dirty="0" smtClean="0"/>
              <a:t>.</a:t>
            </a:r>
            <a:endParaRPr lang="pt-B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56376" y="6309321"/>
            <a:ext cx="1008112" cy="432048"/>
          </a:xfrm>
        </p:spPr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20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2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71248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73325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b="1" dirty="0" smtClean="0"/>
              <a:t>II. A História das Nações (2-7)</a:t>
            </a:r>
            <a:endParaRPr lang="pt-BR" dirty="0" smtClean="0"/>
          </a:p>
          <a:p>
            <a:pPr indent="14288">
              <a:buNone/>
            </a:pPr>
            <a:r>
              <a:rPr lang="pt-BR" b="1" dirty="0" smtClean="0"/>
              <a:t>A. O Primeiro Sonho de Nabucodonosor (2)</a:t>
            </a:r>
            <a:endParaRPr lang="pt-BR" dirty="0" smtClean="0"/>
          </a:p>
          <a:p>
            <a:pPr marL="1263650" indent="-457200">
              <a:buAutoNum type="arabicPeriod"/>
            </a:pPr>
            <a:r>
              <a:rPr lang="pt-BR" b="1" dirty="0" smtClean="0"/>
              <a:t>A Situação: O Rei tem um sonho e um espírito perturbado (2:1-2).</a:t>
            </a:r>
            <a:r>
              <a:rPr lang="pt-BR" dirty="0" smtClean="0"/>
              <a:t> </a:t>
            </a:r>
          </a:p>
          <a:p>
            <a:pPr marL="1263650" indent="-457200">
              <a:buAutoNum type="arabicPeriod"/>
            </a:pPr>
            <a:r>
              <a:rPr lang="pt-BR" b="1" dirty="0" smtClean="0"/>
              <a:t>A Exigência do Rei (2:3-13)</a:t>
            </a:r>
            <a:endParaRPr lang="pt-BR" dirty="0" smtClean="0"/>
          </a:p>
          <a:p>
            <a:pPr marL="1712913" indent="-457200">
              <a:buAutoNum type="alphaLcPeriod" startAt="7"/>
            </a:pPr>
            <a:r>
              <a:rPr lang="pt-BR" b="1" dirty="0" smtClean="0"/>
              <a:t>REI: Mata-os! (2:12-13)</a:t>
            </a:r>
          </a:p>
          <a:p>
            <a:pPr marL="1255713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Há varias explicações porque Daniel e seus amigos não tinham ido com os outros sábios à presença do rei:</a:t>
            </a:r>
          </a:p>
          <a:p>
            <a:pPr marL="457200" indent="-457200">
              <a:buAutoNum type="arabicParenR"/>
            </a:pPr>
            <a:r>
              <a:rPr lang="pt-BR" dirty="0" smtClean="0"/>
              <a:t>Pode ser que a turma de Daniel ainda não havia terminado o curso.</a:t>
            </a:r>
          </a:p>
          <a:p>
            <a:pPr marL="457200" indent="-457200">
              <a:buAutoNum type="arabicParenR"/>
            </a:pPr>
            <a:r>
              <a:rPr lang="pt-BR" dirty="0" smtClean="0"/>
              <a:t>Pode </a:t>
            </a:r>
            <a:r>
              <a:rPr lang="pt-BR" dirty="0" smtClean="0"/>
              <a:t>ser que nem todos os sábios foram conduzidos ao rei. Só foram alguns, um grupo de elite.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56376" y="6309321"/>
            <a:ext cx="1008112" cy="432048"/>
          </a:xfrm>
        </p:spPr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21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2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13178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73325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b="1" dirty="0" smtClean="0"/>
              <a:t>II. A História das Nações (2-7)</a:t>
            </a:r>
            <a:endParaRPr lang="pt-BR" dirty="0" smtClean="0"/>
          </a:p>
          <a:p>
            <a:pPr indent="14288">
              <a:buNone/>
            </a:pPr>
            <a:r>
              <a:rPr lang="pt-BR" b="1" dirty="0" smtClean="0"/>
              <a:t>A. O Primeiro Sonho de Nabucodonosor (2)</a:t>
            </a:r>
            <a:endParaRPr lang="pt-BR" dirty="0" smtClean="0"/>
          </a:p>
          <a:p>
            <a:pPr marL="1263650" indent="-457200">
              <a:buAutoNum type="arabicPeriod"/>
            </a:pPr>
            <a:r>
              <a:rPr lang="pt-BR" b="1" dirty="0" smtClean="0"/>
              <a:t>A Situação: O Rei tem um sonho e um espírito perturbado (2:1-2).</a:t>
            </a:r>
            <a:r>
              <a:rPr lang="pt-BR" dirty="0" smtClean="0"/>
              <a:t> </a:t>
            </a:r>
          </a:p>
          <a:p>
            <a:pPr marL="1263650" indent="-457200">
              <a:buAutoNum type="arabicPeriod"/>
            </a:pPr>
            <a:r>
              <a:rPr lang="pt-BR" b="1" dirty="0" smtClean="0"/>
              <a:t>A Exigência do Rei (2:3-13)</a:t>
            </a:r>
            <a:endParaRPr lang="pt-BR" dirty="0" smtClean="0"/>
          </a:p>
          <a:p>
            <a:pPr marL="1712913" indent="-457200">
              <a:buAutoNum type="alphaLcPeriod" startAt="7"/>
            </a:pPr>
            <a:r>
              <a:rPr lang="pt-BR" b="1" dirty="0" smtClean="0"/>
              <a:t>REI: Mata-os! (2:12-13)</a:t>
            </a:r>
          </a:p>
          <a:p>
            <a:pPr marL="1255713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Há varias explicações porque Daniel e seus amigos não tinham ido com os outros sábios à presença do rei:</a:t>
            </a:r>
          </a:p>
          <a:p>
            <a:pPr>
              <a:buNone/>
            </a:pPr>
            <a:r>
              <a:rPr lang="pt-BR" dirty="0" smtClean="0"/>
              <a:t>3) Pode ser que Daniel e seus companheiros viviam à margem do grupo dos magos nativos, </a:t>
            </a:r>
            <a:r>
              <a:rPr lang="pt-BR" dirty="0" smtClean="0"/>
              <a:t>pelo motivo de </a:t>
            </a:r>
            <a:r>
              <a:rPr lang="pt-BR" dirty="0" smtClean="0"/>
              <a:t>sua fé e também </a:t>
            </a:r>
            <a:r>
              <a:rPr lang="pt-BR" dirty="0" smtClean="0"/>
              <a:t>por serem estrangeiros</a:t>
            </a:r>
            <a:r>
              <a:rPr lang="pt-BR" dirty="0" smtClean="0"/>
              <a:t>. 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56376" y="6309321"/>
            <a:ext cx="1008112" cy="432048"/>
          </a:xfrm>
        </p:spPr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22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2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73325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b="1" dirty="0" smtClean="0"/>
              <a:t>II. A História das Nações (2-7)</a:t>
            </a:r>
            <a:endParaRPr lang="pt-BR" dirty="0" smtClean="0"/>
          </a:p>
          <a:p>
            <a:pPr indent="14288">
              <a:buNone/>
            </a:pPr>
            <a:r>
              <a:rPr lang="pt-BR" b="1" dirty="0" smtClean="0"/>
              <a:t>A. O Primeiro Sonho de Nabucodonosor (2)</a:t>
            </a:r>
            <a:endParaRPr lang="pt-BR" dirty="0" smtClean="0"/>
          </a:p>
          <a:p>
            <a:pPr marL="1263650" indent="-457200">
              <a:buAutoNum type="arabicPeriod" startAt="3"/>
            </a:pPr>
            <a:r>
              <a:rPr lang="pt-BR" b="1" dirty="0" smtClean="0"/>
              <a:t>O Pedido de Daniel (2:14-23)</a:t>
            </a:r>
          </a:p>
          <a:p>
            <a:pPr marL="1712913" indent="-457200">
              <a:buAutoNum type="alphaLcPeriod"/>
            </a:pPr>
            <a:r>
              <a:rPr lang="pt-BR" b="1" dirty="0" smtClean="0"/>
              <a:t>Seu Apelo (2:14-16)</a:t>
            </a:r>
          </a:p>
          <a:p>
            <a:pPr marL="1712913" indent="-457200">
              <a:buAutoNum type="alphaLcPeriod"/>
            </a:pPr>
            <a:endParaRPr lang="pt-BR" b="1" dirty="0" smtClean="0"/>
          </a:p>
          <a:p>
            <a:pPr marL="457200" indent="-457200">
              <a:buNone/>
            </a:pPr>
            <a:r>
              <a:rPr lang="pt-BR" i="1" dirty="0" smtClean="0"/>
              <a:t>14 	Então </a:t>
            </a:r>
            <a:r>
              <a:rPr lang="pt-BR" i="1" dirty="0"/>
              <a:t>Daniel falou avisada e prudentemente a Arioque, capitão da guarda do rei, que tinha saído para matar os sábios de Babilônia. 15 Respondeu, e disse a Arioque, capitão do rei: Por que se apressa tanto o decreto da parte do rei? Então Arioque explicou o caso a Daniel. 16 E Daniel entrou; e pediu ao rei que lhe desse tempo, para que lhe pudesse dar a interpretação</a:t>
            </a:r>
            <a:r>
              <a:rPr lang="pt-BR" i="1" dirty="0" smtClean="0"/>
              <a:t>.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56376" y="6309321"/>
            <a:ext cx="1008112" cy="432048"/>
          </a:xfrm>
        </p:spPr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23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2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73325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b="1" dirty="0" smtClean="0"/>
              <a:t>II. A História das Nações (2-7)</a:t>
            </a:r>
            <a:endParaRPr lang="pt-BR" dirty="0" smtClean="0"/>
          </a:p>
          <a:p>
            <a:pPr indent="14288">
              <a:buNone/>
            </a:pPr>
            <a:r>
              <a:rPr lang="pt-BR" b="1" dirty="0" smtClean="0"/>
              <a:t>A. O Primeiro Sonho de Nabucodonosor (2)</a:t>
            </a:r>
            <a:endParaRPr lang="pt-BR" dirty="0" smtClean="0"/>
          </a:p>
          <a:p>
            <a:pPr marL="1263650" indent="-457200">
              <a:buAutoNum type="arabicPeriod" startAt="3"/>
            </a:pPr>
            <a:r>
              <a:rPr lang="pt-BR" b="1" dirty="0" smtClean="0"/>
              <a:t>O Pedido de Daniel (2:14-23)</a:t>
            </a:r>
          </a:p>
          <a:p>
            <a:pPr marL="1712913" indent="-457200">
              <a:buAutoNum type="alphaLcPeriod"/>
            </a:pPr>
            <a:r>
              <a:rPr lang="pt-BR" b="1" dirty="0" smtClean="0"/>
              <a:t>Seu Apelo (2:14-16)</a:t>
            </a:r>
          </a:p>
          <a:p>
            <a:pPr marL="1712913" indent="-457200">
              <a:buAutoNum type="alphaLcPeriod"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Este trecho mostra o crescente prestígio de Daniel na corte. Obteve de </a:t>
            </a:r>
            <a:r>
              <a:rPr lang="pt-BR" dirty="0" err="1" smtClean="0"/>
              <a:t>Arioque</a:t>
            </a:r>
            <a:r>
              <a:rPr lang="pt-BR" dirty="0" smtClean="0"/>
              <a:t>, um alto chefe militar, uma explicação detalhada do que estava em andamento. Também o fato de o rei recebê-lo em audiência logo após o fracasso dos seus magos, quando certamente ainda estava "</a:t>
            </a:r>
            <a:r>
              <a:rPr lang="pt-BR" i="1" dirty="0" smtClean="0"/>
              <a:t>irado e enfurecido</a:t>
            </a:r>
            <a:r>
              <a:rPr lang="pt-BR" dirty="0" smtClean="0"/>
              <a:t>“.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56376" y="6309321"/>
            <a:ext cx="1008112" cy="432048"/>
          </a:xfrm>
        </p:spPr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24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2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3219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73325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b="1" dirty="0" smtClean="0"/>
              <a:t>II. A História das Nações (2-7)</a:t>
            </a:r>
            <a:endParaRPr lang="pt-BR" dirty="0" smtClean="0"/>
          </a:p>
          <a:p>
            <a:pPr indent="14288">
              <a:buNone/>
            </a:pPr>
            <a:r>
              <a:rPr lang="pt-BR" b="1" dirty="0" smtClean="0"/>
              <a:t>A. O Primeiro Sonho de Nabucodonosor (2)</a:t>
            </a:r>
            <a:endParaRPr lang="pt-BR" dirty="0" smtClean="0"/>
          </a:p>
          <a:p>
            <a:pPr marL="1263650" indent="-457200">
              <a:buAutoNum type="arabicPeriod" startAt="3"/>
            </a:pPr>
            <a:r>
              <a:rPr lang="pt-BR" b="1" dirty="0" smtClean="0"/>
              <a:t>O Pedido de Daniel (2:14-23)</a:t>
            </a:r>
          </a:p>
          <a:p>
            <a:pPr marL="1712913" indent="-457200">
              <a:buAutoNum type="alphaLcPeriod"/>
            </a:pPr>
            <a:r>
              <a:rPr lang="pt-BR" b="1" dirty="0" smtClean="0"/>
              <a:t>Seu Apelo (2:14-16)</a:t>
            </a:r>
          </a:p>
          <a:p>
            <a:pPr marL="1712913" indent="-457200">
              <a:buAutoNum type="alphaLcPeriod"/>
            </a:pPr>
            <a:endParaRPr lang="pt-BR" dirty="0" smtClean="0"/>
          </a:p>
          <a:p>
            <a:pPr marL="0" indent="0">
              <a:buNone/>
            </a:pPr>
            <a:r>
              <a:rPr lang="pt-BR" dirty="0"/>
              <a:t>Note que no versículo 14 Arioque é chamado "</a:t>
            </a:r>
            <a:r>
              <a:rPr lang="pt-BR" i="1" dirty="0"/>
              <a:t>capitão </a:t>
            </a:r>
            <a:r>
              <a:rPr lang="pt-BR" dirty="0"/>
              <a:t>[</a:t>
            </a:r>
            <a:r>
              <a:rPr lang="pt-BR" i="1" dirty="0" err="1"/>
              <a:t>rab</a:t>
            </a:r>
            <a:r>
              <a:rPr lang="pt-BR" dirty="0"/>
              <a:t> – posição de poder ou liderança] </a:t>
            </a:r>
            <a:r>
              <a:rPr lang="pt-BR" i="1" dirty="0"/>
              <a:t>da guarda do rei</a:t>
            </a:r>
            <a:r>
              <a:rPr lang="pt-BR" dirty="0"/>
              <a:t>" e no versículo 15 "</a:t>
            </a:r>
            <a:r>
              <a:rPr lang="pt-BR" i="1" dirty="0"/>
              <a:t>capitão </a:t>
            </a:r>
            <a:r>
              <a:rPr lang="pt-BR" dirty="0"/>
              <a:t>[</a:t>
            </a:r>
            <a:r>
              <a:rPr lang="pt-BR" i="1" dirty="0" err="1"/>
              <a:t>shalliyt</a:t>
            </a:r>
            <a:r>
              <a:rPr lang="pt-BR" dirty="0"/>
              <a:t> – posição de autoridade ou governo] </a:t>
            </a:r>
            <a:r>
              <a:rPr lang="pt-BR" i="1" dirty="0"/>
              <a:t>do rei</a:t>
            </a:r>
            <a:r>
              <a:rPr lang="pt-BR" dirty="0"/>
              <a:t>". </a:t>
            </a:r>
            <a:r>
              <a:rPr lang="pt-BR" dirty="0" smtClean="0"/>
              <a:t>Assim, alguns viam que </a:t>
            </a:r>
            <a:r>
              <a:rPr lang="pt-BR" dirty="0"/>
              <a:t>ele era o comandante da segurança do palácio real, e, ao mesmo tempo, um governante ou prefeito da capital do </a:t>
            </a:r>
            <a:r>
              <a:rPr lang="pt-BR" dirty="0" smtClean="0"/>
              <a:t>Império Babilônico.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56376" y="6309321"/>
            <a:ext cx="1008112" cy="432048"/>
          </a:xfrm>
        </p:spPr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25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2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662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73325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b="1" dirty="0" smtClean="0"/>
              <a:t>II. A História das Nações (2-7)</a:t>
            </a:r>
            <a:endParaRPr lang="pt-BR" dirty="0" smtClean="0"/>
          </a:p>
          <a:p>
            <a:pPr indent="14288">
              <a:buNone/>
            </a:pPr>
            <a:r>
              <a:rPr lang="pt-BR" b="1" dirty="0" smtClean="0"/>
              <a:t>A. O Primeiro Sonho de Nabucodonosor (2)</a:t>
            </a:r>
            <a:endParaRPr lang="pt-BR" dirty="0" smtClean="0"/>
          </a:p>
          <a:p>
            <a:pPr marL="1263650" indent="-457200">
              <a:buAutoNum type="arabicPeriod" startAt="3"/>
            </a:pPr>
            <a:r>
              <a:rPr lang="pt-BR" b="1" dirty="0" smtClean="0"/>
              <a:t>O Pedido de Daniel (2:14-23)</a:t>
            </a:r>
          </a:p>
          <a:p>
            <a:pPr marL="1712913" indent="-457200">
              <a:buAutoNum type="alphaLcPeriod"/>
            </a:pPr>
            <a:r>
              <a:rPr lang="pt-BR" b="1" dirty="0" smtClean="0"/>
              <a:t>Seu Apelo (2:14-16)</a:t>
            </a:r>
          </a:p>
          <a:p>
            <a:pPr marL="1712913" indent="-457200">
              <a:buAutoNum type="alphaLcPeriod"/>
            </a:pPr>
            <a:endParaRPr lang="pt-BR" dirty="0"/>
          </a:p>
          <a:p>
            <a:pPr marL="0" indent="0">
              <a:buNone/>
            </a:pPr>
            <a:r>
              <a:rPr lang="pt-BR" dirty="0"/>
              <a:t>O seu nome significa "Leão Poderoso" ou "Servo da Deusa Lua</a:t>
            </a:r>
            <a:r>
              <a:rPr lang="pt-BR" dirty="0" smtClean="0"/>
              <a:t>".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A reação de Daniel é relacionada com a "precipitação" e não com a severidade do decreto. O texto mostra que as palavras meigas de Daniel obtiveram a possibilidade de abrandar a ira do rei (Prov. 15:1: "</a:t>
            </a:r>
            <a:r>
              <a:rPr lang="pt-BR" i="1" dirty="0"/>
              <a:t>A resposta branda desvia o furor, mas a palavra dura suscita a ira</a:t>
            </a:r>
            <a:r>
              <a:rPr lang="pt-BR" dirty="0"/>
              <a:t>".).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56376" y="6309321"/>
            <a:ext cx="1008112" cy="432048"/>
          </a:xfrm>
        </p:spPr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26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2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73325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b="1" dirty="0" smtClean="0"/>
              <a:t>II. A História das Nações (2-7)</a:t>
            </a:r>
            <a:endParaRPr lang="pt-BR" dirty="0" smtClean="0"/>
          </a:p>
          <a:p>
            <a:pPr indent="14288">
              <a:buNone/>
            </a:pPr>
            <a:r>
              <a:rPr lang="pt-BR" b="1" dirty="0" smtClean="0"/>
              <a:t>A. O Primeiro Sonho de Nabucodonosor (2)</a:t>
            </a:r>
            <a:endParaRPr lang="pt-BR" dirty="0" smtClean="0"/>
          </a:p>
          <a:p>
            <a:pPr marL="1263650" indent="-457200">
              <a:buAutoNum type="arabicPeriod" startAt="3"/>
            </a:pPr>
            <a:r>
              <a:rPr lang="pt-BR" b="1" dirty="0" smtClean="0"/>
              <a:t>O Pedido de Daniel (2:14-23)</a:t>
            </a:r>
          </a:p>
          <a:p>
            <a:pPr marL="1712913" indent="-457200">
              <a:buAutoNum type="alphaLcPeriod"/>
            </a:pPr>
            <a:r>
              <a:rPr lang="pt-BR" b="1" dirty="0" smtClean="0"/>
              <a:t>Seu Apelo (2:14-16)</a:t>
            </a:r>
          </a:p>
          <a:p>
            <a:pPr marL="1712913" indent="-457200">
              <a:buAutoNum type="alphaLcPeriod"/>
            </a:pPr>
            <a:endParaRPr lang="pt-BR" dirty="0"/>
          </a:p>
          <a:p>
            <a:pPr marL="0" indent="0">
              <a:buNone/>
            </a:pPr>
            <a:r>
              <a:rPr lang="pt-BR" dirty="0"/>
              <a:t>Daniel demonstra uma grande capacidade de manter a calma sob tão grande desatino e pressão da parte do rei. Daniel provou ser um crente emocionalmente equilibrado.</a:t>
            </a:r>
          </a:p>
          <a:p>
            <a:pPr marL="0" indent="0">
              <a:buNone/>
            </a:pPr>
            <a:endParaRPr lang="pt-B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56376" y="6309321"/>
            <a:ext cx="1008112" cy="432048"/>
          </a:xfrm>
        </p:spPr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27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2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4177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73325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b="1" dirty="0" smtClean="0"/>
              <a:t>II. A História das Nações (2-7)</a:t>
            </a:r>
            <a:endParaRPr lang="pt-BR" dirty="0" smtClean="0"/>
          </a:p>
          <a:p>
            <a:pPr indent="14288">
              <a:buNone/>
            </a:pPr>
            <a:r>
              <a:rPr lang="pt-BR" b="1" dirty="0" smtClean="0"/>
              <a:t>A. O Primeiro Sonho de Nabucodonosor (2)</a:t>
            </a:r>
            <a:endParaRPr lang="pt-BR" dirty="0" smtClean="0"/>
          </a:p>
          <a:p>
            <a:pPr marL="1263650" indent="-457200">
              <a:buAutoNum type="arabicPeriod" startAt="3"/>
            </a:pPr>
            <a:r>
              <a:rPr lang="pt-BR" b="1" dirty="0" smtClean="0"/>
              <a:t>O Pedido de Daniel (2:14-23)</a:t>
            </a:r>
          </a:p>
          <a:p>
            <a:pPr marL="1712913" indent="-457200">
              <a:buAutoNum type="alphaLcPeriod"/>
            </a:pPr>
            <a:r>
              <a:rPr lang="pt-BR" b="1" dirty="0" smtClean="0"/>
              <a:t>Seu Apelo (2:14-16)</a:t>
            </a:r>
            <a:endParaRPr lang="pt-BR" dirty="0"/>
          </a:p>
          <a:p>
            <a:pPr marL="1712913" indent="-457200">
              <a:buAutoNum type="alphaLcPeriod"/>
            </a:pPr>
            <a:r>
              <a:rPr lang="pt-BR" dirty="0"/>
              <a:t>Sua Oração (2:17-18</a:t>
            </a:r>
            <a:r>
              <a:rPr lang="pt-BR" dirty="0" smtClean="0"/>
              <a:t>)</a:t>
            </a:r>
          </a:p>
          <a:p>
            <a:pPr marL="1255713" indent="0">
              <a:buNone/>
            </a:pPr>
            <a:endParaRPr lang="pt-BR" dirty="0"/>
          </a:p>
          <a:p>
            <a:pPr marL="568325" indent="-568325">
              <a:buNone/>
            </a:pPr>
            <a:r>
              <a:rPr lang="pt-BR" i="1" dirty="0" smtClean="0"/>
              <a:t>17 	Então </a:t>
            </a:r>
            <a:r>
              <a:rPr lang="pt-BR" i="1" dirty="0"/>
              <a:t>Daniel foi para a sua casa, e fez saber o caso a </a:t>
            </a:r>
            <a:r>
              <a:rPr lang="pt-BR" i="1" dirty="0" err="1"/>
              <a:t>Hananias</a:t>
            </a:r>
            <a:r>
              <a:rPr lang="pt-BR" i="1" dirty="0"/>
              <a:t>, Misael e Azarias, seus companheiros; 18 Para que pedissem misericórdia ao Deus do céu, sobre este mistério, a fim de que Daniel e seus companheiros não perecessem, juntamente com o restante dos sábios da Babilônia</a:t>
            </a:r>
            <a:r>
              <a:rPr lang="pt-BR" i="1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56376" y="6309321"/>
            <a:ext cx="1008112" cy="432048"/>
          </a:xfrm>
        </p:spPr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28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2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21214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73325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b="1" dirty="0" smtClean="0"/>
              <a:t>II. A História das Nações (2-7)</a:t>
            </a:r>
            <a:endParaRPr lang="pt-BR" dirty="0" smtClean="0"/>
          </a:p>
          <a:p>
            <a:pPr indent="14288">
              <a:buNone/>
            </a:pPr>
            <a:r>
              <a:rPr lang="pt-BR" b="1" dirty="0" smtClean="0"/>
              <a:t>A. O Primeiro Sonho de Nabucodonosor (2)</a:t>
            </a:r>
            <a:endParaRPr lang="pt-BR" dirty="0" smtClean="0"/>
          </a:p>
          <a:p>
            <a:pPr marL="1263650" indent="-457200">
              <a:buAutoNum type="arabicPeriod" startAt="3"/>
            </a:pPr>
            <a:r>
              <a:rPr lang="pt-BR" b="1" dirty="0" smtClean="0"/>
              <a:t>O Pedido de Daniel (2:14-23)</a:t>
            </a:r>
          </a:p>
          <a:p>
            <a:pPr marL="1712913" indent="-457200">
              <a:buAutoNum type="alphaLcPeriod"/>
            </a:pPr>
            <a:r>
              <a:rPr lang="pt-BR" b="1" dirty="0" smtClean="0"/>
              <a:t>Seu Apelo (2:14-16)</a:t>
            </a:r>
            <a:endParaRPr lang="pt-BR" dirty="0"/>
          </a:p>
          <a:p>
            <a:pPr marL="1712913" indent="-457200">
              <a:buAutoNum type="alphaLcPeriod"/>
            </a:pPr>
            <a:r>
              <a:rPr lang="pt-BR" dirty="0"/>
              <a:t>Sua Oração (2:17-18</a:t>
            </a:r>
            <a:r>
              <a:rPr lang="pt-BR" dirty="0" smtClean="0"/>
              <a:t>)</a:t>
            </a:r>
          </a:p>
          <a:p>
            <a:pPr marL="1712913" indent="-457200">
              <a:buAutoNum type="alphaLcPeriod"/>
            </a:pPr>
            <a:endParaRPr lang="pt-BR" dirty="0"/>
          </a:p>
          <a:p>
            <a:pPr marL="0" indent="0">
              <a:buNone/>
            </a:pPr>
            <a:r>
              <a:rPr lang="pt-BR" dirty="0"/>
              <a:t>Vemos aqui mais um traço nobre do caráter de Daniel: a humildade. Ele não </a:t>
            </a:r>
            <a:r>
              <a:rPr lang="pt-BR" dirty="0" smtClean="0"/>
              <a:t>julgou-se suficiente </a:t>
            </a:r>
            <a:r>
              <a:rPr lang="pt-BR" dirty="0"/>
              <a:t>para lutar sozinho em oração, mas convocou </a:t>
            </a:r>
            <a:r>
              <a:rPr lang="pt-BR" dirty="0" smtClean="0"/>
              <a:t>seus </a:t>
            </a:r>
            <a:r>
              <a:rPr lang="pt-BR" dirty="0"/>
              <a:t>três companheiros para </a:t>
            </a:r>
            <a:r>
              <a:rPr lang="pt-BR" dirty="0" smtClean="0"/>
              <a:t>compartilhar sua </a:t>
            </a:r>
            <a:r>
              <a:rPr lang="pt-BR" dirty="0"/>
              <a:t>luta e passar a noite em oração. </a:t>
            </a:r>
          </a:p>
          <a:p>
            <a:pPr marL="1712913" indent="-457200">
              <a:buAutoNum type="alphaLcPeriod"/>
            </a:pPr>
            <a:endParaRPr lang="pt-BR" b="1" dirty="0" smtClean="0"/>
          </a:p>
          <a:p>
            <a:pPr marL="1712913" indent="-457200">
              <a:buAutoNum type="alphaLcPeriod"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56376" y="6309321"/>
            <a:ext cx="1008112" cy="432048"/>
          </a:xfrm>
        </p:spPr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29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2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4242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2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73325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pt-BR" b="1" u="sng" dirty="0" smtClean="0"/>
              <a:t>COMENTÁRIOS SOBRE O LIVRO DE DANIEL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 smtClean="0"/>
          </a:p>
          <a:p>
            <a:pPr>
              <a:buNone/>
              <a:tabLst>
                <a:tab pos="712788" algn="l"/>
                <a:tab pos="1069975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dirty="0" smtClean="0"/>
              <a:t>	</a:t>
            </a:r>
            <a:r>
              <a:rPr lang="pt-BR" dirty="0" smtClean="0"/>
              <a:t>Outro resultado de sua </a:t>
            </a:r>
            <a:r>
              <a:rPr lang="pt-BR" dirty="0" smtClean="0"/>
              <a:t>obediência é que Deus prolongou os seus dias e o </a:t>
            </a:r>
            <a:r>
              <a:rPr lang="pt-BR" dirty="0" smtClean="0"/>
              <a:t>manteve </a:t>
            </a:r>
            <a:r>
              <a:rPr lang="pt-BR" dirty="0" smtClean="0"/>
              <a:t>em posições de </a:t>
            </a:r>
            <a:r>
              <a:rPr lang="pt-BR" dirty="0" smtClean="0"/>
              <a:t>influência</a:t>
            </a:r>
            <a:r>
              <a:rPr lang="pt-BR" dirty="0" smtClean="0"/>
              <a:t>. Daniel atravessou dias difíceis durante o reinado de quatro poderoso reis e conquistadores, de três nacionalidades e dinastias. Ainda jovem, Daniel foi honrado com o cargo de </a:t>
            </a:r>
            <a:r>
              <a:rPr lang="pt-BR" dirty="0" err="1" smtClean="0"/>
              <a:t>sátrapa</a:t>
            </a:r>
            <a:r>
              <a:rPr lang="pt-BR" dirty="0" smtClean="0"/>
              <a:t> (governador de </a:t>
            </a:r>
            <a:r>
              <a:rPr lang="pt-BR" dirty="0" smtClean="0"/>
              <a:t>uma </a:t>
            </a:r>
            <a:r>
              <a:rPr lang="pt-BR" dirty="0" smtClean="0"/>
              <a:t>província), com a posição de "príncipe dos magos", e com </a:t>
            </a:r>
            <a:r>
              <a:rPr lang="pt-BR" dirty="0" smtClean="0"/>
              <a:t>o título de </a:t>
            </a:r>
            <a:r>
              <a:rPr lang="pt-BR" dirty="0" smtClean="0"/>
              <a:t>primeiro ministro, exercendo autoridade nas cortes babilônicas e persa. Começando em 605 A.C. até 536 A.C., Daniel ministrou por 69 anos, morrendo provavelmente com </a:t>
            </a:r>
            <a:r>
              <a:rPr lang="pt-BR" dirty="0" smtClean="0"/>
              <a:t>cerca </a:t>
            </a:r>
            <a:r>
              <a:rPr lang="pt-BR" dirty="0" smtClean="0"/>
              <a:t>de 90 anos. </a:t>
            </a:r>
          </a:p>
          <a:p>
            <a:pPr>
              <a:tabLst>
                <a:tab pos="712788" algn="l"/>
                <a:tab pos="1069975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3</a:t>
            </a:fld>
            <a:endParaRPr lang="pt-BR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73325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b="1" dirty="0" smtClean="0"/>
              <a:t>II. A História das Nações (2-7)</a:t>
            </a:r>
            <a:endParaRPr lang="pt-BR" dirty="0" smtClean="0"/>
          </a:p>
          <a:p>
            <a:pPr indent="14288">
              <a:buNone/>
            </a:pPr>
            <a:r>
              <a:rPr lang="pt-BR" b="1" dirty="0" smtClean="0"/>
              <a:t>A. O Primeiro Sonho de Nabucodonosor (2)</a:t>
            </a:r>
            <a:endParaRPr lang="pt-BR" dirty="0" smtClean="0"/>
          </a:p>
          <a:p>
            <a:pPr marL="1263650" indent="-457200">
              <a:buAutoNum type="arabicPeriod" startAt="3"/>
            </a:pPr>
            <a:r>
              <a:rPr lang="pt-BR" b="1" dirty="0" smtClean="0"/>
              <a:t>O Pedido de Daniel (2:14-23)</a:t>
            </a:r>
          </a:p>
          <a:p>
            <a:pPr marL="1712913" indent="-457200">
              <a:buAutoNum type="alphaLcPeriod"/>
            </a:pPr>
            <a:r>
              <a:rPr lang="pt-BR" b="1" dirty="0" smtClean="0"/>
              <a:t>Seu Apelo (2:14-16)</a:t>
            </a:r>
            <a:endParaRPr lang="pt-BR" dirty="0"/>
          </a:p>
          <a:p>
            <a:pPr marL="1712913" indent="-457200">
              <a:buAutoNum type="alphaLcPeriod"/>
            </a:pPr>
            <a:r>
              <a:rPr lang="pt-BR" dirty="0"/>
              <a:t>Sua Oração (2:17-18</a:t>
            </a:r>
            <a:r>
              <a:rPr lang="pt-BR" dirty="0" smtClean="0"/>
              <a:t>)</a:t>
            </a:r>
          </a:p>
          <a:p>
            <a:pPr marL="1712913" indent="-457200">
              <a:buAutoNum type="alphaLcPeriod"/>
            </a:pPr>
            <a:endParaRPr lang="pt-BR" dirty="0"/>
          </a:p>
          <a:p>
            <a:pPr marL="0" indent="0">
              <a:buNone/>
            </a:pPr>
            <a:r>
              <a:rPr lang="pt-BR" dirty="0"/>
              <a:t>Em sua oração, os quatro judeus não se lembraram apenas deles mesmos. Estavam longe de nutrir qualquer sentimento de ódio contra os sábios caldeus. Não rogaram que Deus poupasse a eles, os judeus, e punisse os sábios babilônicos, mas intercederam também por estes. </a:t>
            </a:r>
          </a:p>
          <a:p>
            <a:pPr marL="1712913" indent="-457200">
              <a:buAutoNum type="alphaLcPeriod"/>
            </a:pPr>
            <a:endParaRPr lang="pt-BR" b="1" dirty="0" smtClean="0"/>
          </a:p>
          <a:p>
            <a:pPr marL="1712913" indent="-457200">
              <a:buAutoNum type="alphaLcPeriod"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56376" y="6309321"/>
            <a:ext cx="1008112" cy="432048"/>
          </a:xfrm>
        </p:spPr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30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2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908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73325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b="1" dirty="0" smtClean="0"/>
              <a:t>II. A História das Nações (2-7)</a:t>
            </a:r>
            <a:endParaRPr lang="pt-BR" dirty="0" smtClean="0"/>
          </a:p>
          <a:p>
            <a:pPr indent="14288">
              <a:buNone/>
            </a:pPr>
            <a:r>
              <a:rPr lang="pt-BR" b="1" dirty="0" smtClean="0"/>
              <a:t>A. O Primeiro Sonho de Nabucodonosor (2)</a:t>
            </a:r>
            <a:endParaRPr lang="pt-BR" dirty="0" smtClean="0"/>
          </a:p>
          <a:p>
            <a:pPr marL="1263650" indent="-457200">
              <a:buAutoNum type="arabicPeriod" startAt="3"/>
            </a:pPr>
            <a:r>
              <a:rPr lang="pt-BR" b="1" dirty="0" smtClean="0"/>
              <a:t>O Pedido de Daniel (2:14-23)</a:t>
            </a:r>
          </a:p>
          <a:p>
            <a:pPr marL="1712913" indent="-457200">
              <a:buAutoNum type="alphaLcPeriod"/>
            </a:pPr>
            <a:r>
              <a:rPr lang="pt-BR" b="1" dirty="0" smtClean="0"/>
              <a:t>Seu Apelo (2:14-16)</a:t>
            </a:r>
            <a:endParaRPr lang="pt-BR" dirty="0"/>
          </a:p>
          <a:p>
            <a:pPr marL="1712913" indent="-457200">
              <a:buAutoNum type="alphaLcPeriod"/>
            </a:pPr>
            <a:r>
              <a:rPr lang="pt-BR" dirty="0"/>
              <a:t>Sua Oração (2:17-18</a:t>
            </a:r>
            <a:r>
              <a:rPr lang="pt-BR" dirty="0" smtClean="0"/>
              <a:t>)</a:t>
            </a:r>
          </a:p>
          <a:p>
            <a:pPr marL="1712913" indent="-457200">
              <a:buAutoNum type="alphaLcPeriod"/>
            </a:pPr>
            <a:endParaRPr lang="pt-BR" dirty="0"/>
          </a:p>
          <a:p>
            <a:pPr marL="0" indent="0">
              <a:buNone/>
            </a:pPr>
            <a:r>
              <a:rPr lang="pt-BR" dirty="0"/>
              <a:t>Não quiseram ser elevados e glorificados </a:t>
            </a:r>
            <a:r>
              <a:rPr lang="pt-BR" dirty="0"/>
              <a:t>à</a:t>
            </a:r>
            <a:r>
              <a:rPr lang="pt-BR" dirty="0" smtClean="0"/>
              <a:t>s </a:t>
            </a:r>
            <a:r>
              <a:rPr lang="pt-BR" dirty="0"/>
              <a:t>custas dos </a:t>
            </a:r>
            <a:r>
              <a:rPr lang="pt-BR" dirty="0" smtClean="0"/>
              <a:t>outros, antes</a:t>
            </a:r>
            <a:r>
              <a:rPr lang="pt-BR" dirty="0"/>
              <a:t>, solidari­zaram-se com aqueles pagãos que não conheciam a Deus.</a:t>
            </a:r>
          </a:p>
          <a:p>
            <a:pPr marL="1712913" indent="-457200">
              <a:buAutoNum type="alphaLcPeriod"/>
            </a:pPr>
            <a:endParaRPr lang="pt-BR" b="1" dirty="0" smtClean="0"/>
          </a:p>
          <a:p>
            <a:pPr marL="1712913" indent="-457200">
              <a:buAutoNum type="alphaLcPeriod"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56376" y="6309321"/>
            <a:ext cx="1008112" cy="432048"/>
          </a:xfrm>
        </p:spPr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31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2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3551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73325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b="1" dirty="0" smtClean="0"/>
              <a:t>II. A História das Nações (2-7)</a:t>
            </a:r>
            <a:endParaRPr lang="pt-BR" dirty="0" smtClean="0"/>
          </a:p>
          <a:p>
            <a:pPr indent="14288">
              <a:buNone/>
            </a:pPr>
            <a:r>
              <a:rPr lang="pt-BR" b="1" dirty="0" smtClean="0"/>
              <a:t>A. O Primeiro Sonho de Nabucodonosor (2)</a:t>
            </a:r>
            <a:endParaRPr lang="pt-BR" dirty="0" smtClean="0"/>
          </a:p>
          <a:p>
            <a:pPr marL="1263650" indent="-457200">
              <a:buAutoNum type="arabicPeriod" startAt="3"/>
            </a:pPr>
            <a:r>
              <a:rPr lang="pt-BR" b="1" dirty="0" smtClean="0"/>
              <a:t>O Pedido de Daniel (2:14-23)</a:t>
            </a:r>
          </a:p>
          <a:p>
            <a:pPr marL="1712913" indent="-457200">
              <a:buAutoNum type="alphaLcPeriod" startAt="3"/>
            </a:pPr>
            <a:r>
              <a:rPr lang="pt-BR" dirty="0" smtClean="0"/>
              <a:t>Seu </a:t>
            </a:r>
            <a:r>
              <a:rPr lang="pt-BR" dirty="0"/>
              <a:t>Louvor (2:19-23</a:t>
            </a:r>
            <a:r>
              <a:rPr lang="pt-BR" dirty="0" smtClean="0"/>
              <a:t>)</a:t>
            </a:r>
          </a:p>
          <a:p>
            <a:pPr marL="1712913" indent="-457200">
              <a:buAutoNum type="alphaLcPeriod" startAt="3"/>
            </a:pPr>
            <a:endParaRPr lang="pt-BR" dirty="0" smtClean="0"/>
          </a:p>
          <a:p>
            <a:pPr marL="568325" indent="-568325">
              <a:buNone/>
            </a:pPr>
            <a:r>
              <a:rPr lang="pt-BR" i="1" dirty="0" smtClean="0"/>
              <a:t>19 </a:t>
            </a:r>
            <a:r>
              <a:rPr lang="pt-BR" i="1" dirty="0"/>
              <a:t>Então foi revelado o mistério a Daniel numa visão de noite; então Daniel louvou o Deus do céu. 20 Falou Daniel, dizendo: Seja bendito o nome de Deus de eternidade a eternidade, porque dele são a sabedoria e a força</a:t>
            </a:r>
            <a:r>
              <a:rPr lang="pt-BR" i="1" dirty="0" smtClean="0"/>
              <a:t>; 21 </a:t>
            </a:r>
            <a:r>
              <a:rPr lang="pt-BR" i="1" dirty="0"/>
              <a:t>E ele muda os tempos e as estações; ele remove os reis e estabelece os reis; ele dá sabedoria aos sábios e conhecimento aos entendidos</a:t>
            </a:r>
            <a:r>
              <a:rPr lang="pt-BR" i="1" dirty="0" smtClean="0"/>
              <a:t>.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56376" y="6309321"/>
            <a:ext cx="1008112" cy="432048"/>
          </a:xfrm>
        </p:spPr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32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2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67166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73325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b="1" dirty="0" smtClean="0"/>
              <a:t>II. A História das Nações (2-7)</a:t>
            </a:r>
            <a:endParaRPr lang="pt-BR" dirty="0" smtClean="0"/>
          </a:p>
          <a:p>
            <a:pPr indent="14288">
              <a:buNone/>
            </a:pPr>
            <a:r>
              <a:rPr lang="pt-BR" b="1" dirty="0" smtClean="0"/>
              <a:t>A. O Primeiro Sonho de Nabucodonosor (2)</a:t>
            </a:r>
            <a:endParaRPr lang="pt-BR" dirty="0" smtClean="0"/>
          </a:p>
          <a:p>
            <a:pPr marL="1263650" indent="-457200">
              <a:buAutoNum type="arabicPeriod" startAt="3"/>
            </a:pPr>
            <a:r>
              <a:rPr lang="pt-BR" b="1" dirty="0" smtClean="0"/>
              <a:t>O Pedido de Daniel (2:14-23)</a:t>
            </a:r>
          </a:p>
          <a:p>
            <a:pPr marL="1712913" indent="-457200">
              <a:buAutoNum type="alphaLcPeriod" startAt="3"/>
            </a:pPr>
            <a:r>
              <a:rPr lang="pt-BR" dirty="0" smtClean="0"/>
              <a:t>Seu </a:t>
            </a:r>
            <a:r>
              <a:rPr lang="pt-BR" dirty="0"/>
              <a:t>Louvor (2:19-23</a:t>
            </a:r>
            <a:r>
              <a:rPr lang="pt-BR" dirty="0" smtClean="0"/>
              <a:t>)</a:t>
            </a:r>
          </a:p>
          <a:p>
            <a:pPr marL="1255713" indent="0">
              <a:buNone/>
            </a:pPr>
            <a:endParaRPr lang="pt-BR" dirty="0" smtClean="0"/>
          </a:p>
          <a:p>
            <a:pPr marL="568325" indent="-568325">
              <a:buNone/>
            </a:pPr>
            <a:r>
              <a:rPr lang="pt-BR" dirty="0" smtClean="0"/>
              <a:t>	22 </a:t>
            </a:r>
            <a:r>
              <a:rPr lang="pt-BR" i="1" dirty="0" smtClean="0"/>
              <a:t>Ele </a:t>
            </a:r>
            <a:r>
              <a:rPr lang="pt-BR" i="1" dirty="0"/>
              <a:t>revela o profundo e o escondido; conhece o </a:t>
            </a:r>
            <a:r>
              <a:rPr lang="pt-BR" i="1" dirty="0" smtClean="0"/>
              <a:t>que está </a:t>
            </a:r>
            <a:r>
              <a:rPr lang="pt-BR" i="1" dirty="0"/>
              <a:t>em trevas, e com ele mora a luz</a:t>
            </a:r>
            <a:r>
              <a:rPr lang="pt-BR" i="1" dirty="0" smtClean="0"/>
              <a:t>. 23 </a:t>
            </a:r>
            <a:r>
              <a:rPr lang="pt-BR" i="1" dirty="0"/>
              <a:t>Ó Deus de meus pais, eu te dou graças e te louvo, porque me deste sabedoria e força; e agora me fizeste saber o que te pedimos, porque nos fizeste saber este assunto do rei.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56376" y="6309321"/>
            <a:ext cx="1008112" cy="432048"/>
          </a:xfrm>
        </p:spPr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33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2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7471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73325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b="1" dirty="0" smtClean="0"/>
              <a:t>II. A História das Nações (2-7)</a:t>
            </a:r>
            <a:endParaRPr lang="pt-BR" dirty="0" smtClean="0"/>
          </a:p>
          <a:p>
            <a:pPr indent="14288">
              <a:buNone/>
            </a:pPr>
            <a:r>
              <a:rPr lang="pt-BR" b="1" dirty="0" smtClean="0"/>
              <a:t>A. O Primeiro Sonho de Nabucodonosor (2)</a:t>
            </a:r>
            <a:endParaRPr lang="pt-BR" dirty="0" smtClean="0"/>
          </a:p>
          <a:p>
            <a:pPr marL="1263650" indent="-457200">
              <a:buAutoNum type="arabicPeriod" startAt="3"/>
            </a:pPr>
            <a:r>
              <a:rPr lang="pt-BR" b="1" dirty="0" smtClean="0"/>
              <a:t>O Pedido de Daniel (2:14-23)</a:t>
            </a:r>
          </a:p>
          <a:p>
            <a:pPr marL="1712913" indent="-457200">
              <a:buAutoNum type="alphaLcPeriod" startAt="3"/>
            </a:pPr>
            <a:r>
              <a:rPr lang="pt-BR" dirty="0" smtClean="0"/>
              <a:t>Seu </a:t>
            </a:r>
            <a:r>
              <a:rPr lang="pt-BR" dirty="0"/>
              <a:t>Louvor (2:19-23</a:t>
            </a:r>
            <a:r>
              <a:rPr lang="pt-BR" dirty="0" smtClean="0"/>
              <a:t>)</a:t>
            </a:r>
          </a:p>
          <a:p>
            <a:pPr marL="1255713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/>
              <a:t>Pelo uso do conceito "</a:t>
            </a:r>
            <a:r>
              <a:rPr lang="pt-BR" i="1" dirty="0"/>
              <a:t>visões de noite</a:t>
            </a:r>
            <a:r>
              <a:rPr lang="pt-BR" dirty="0"/>
              <a:t>" em Jó 4:13; 3:15, parece que aquele que tinha, ou recebia a visão se achava no "sono profundo". Então, depois de um período de oração, os quatro jovens sentiram paz que Deus iria responder </a:t>
            </a:r>
            <a:r>
              <a:rPr lang="pt-BR" dirty="0" smtClean="0"/>
              <a:t>suas </a:t>
            </a:r>
            <a:r>
              <a:rPr lang="pt-BR" dirty="0"/>
              <a:t>orações.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56376" y="6309321"/>
            <a:ext cx="1008112" cy="432048"/>
          </a:xfrm>
        </p:spPr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34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2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53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73325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b="1" dirty="0" smtClean="0"/>
              <a:t>II. A História das Nações (2-7)</a:t>
            </a:r>
            <a:endParaRPr lang="pt-BR" dirty="0" smtClean="0"/>
          </a:p>
          <a:p>
            <a:pPr indent="14288">
              <a:buNone/>
            </a:pPr>
            <a:r>
              <a:rPr lang="pt-BR" b="1" dirty="0" smtClean="0"/>
              <a:t>A. O Primeiro Sonho de Nabucodonosor (2)</a:t>
            </a:r>
            <a:endParaRPr lang="pt-BR" dirty="0" smtClean="0"/>
          </a:p>
          <a:p>
            <a:pPr marL="1263650" indent="-457200">
              <a:buAutoNum type="arabicPeriod" startAt="3"/>
            </a:pPr>
            <a:r>
              <a:rPr lang="pt-BR" b="1" dirty="0" smtClean="0"/>
              <a:t>O Pedido de Daniel (2:14-23)</a:t>
            </a:r>
          </a:p>
          <a:p>
            <a:pPr marL="1712913" indent="-457200">
              <a:buAutoNum type="alphaLcPeriod" startAt="3"/>
            </a:pPr>
            <a:r>
              <a:rPr lang="pt-BR" dirty="0" smtClean="0"/>
              <a:t>Seu </a:t>
            </a:r>
            <a:r>
              <a:rPr lang="pt-BR" dirty="0"/>
              <a:t>Louvor (2:19-23</a:t>
            </a:r>
            <a:r>
              <a:rPr lang="pt-BR" dirty="0" smtClean="0"/>
              <a:t>)</a:t>
            </a:r>
          </a:p>
          <a:p>
            <a:pPr marL="1255713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/>
              <a:t>Com esta certeza no coração, eles dormiram; e, durante este sono, Deus revelou a </a:t>
            </a:r>
            <a:r>
              <a:rPr lang="pt-BR" dirty="0" smtClean="0"/>
              <a:t>visão, e </a:t>
            </a:r>
            <a:r>
              <a:rPr lang="pt-BR" dirty="0"/>
              <a:t>sua interpretação a Daniel. Então, Daniel oferece uma oração de louvor por causa do caráter de Deus, e agradecimento por causa da ação de Deus</a:t>
            </a:r>
            <a:r>
              <a:rPr lang="pt-BR" dirty="0" smtClean="0"/>
              <a:t>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A oração de Daniel é </a:t>
            </a:r>
            <a:r>
              <a:rPr lang="pt-BR" dirty="0" smtClean="0"/>
              <a:t>dividida </a:t>
            </a:r>
            <a:r>
              <a:rPr lang="pt-BR" dirty="0"/>
              <a:t>em duas partes: louvor por causa do caráter de Deus (vs. 20-23), e agradecimento por causa da ação de Deus (vs. 23). 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56376" y="6309321"/>
            <a:ext cx="1008112" cy="432048"/>
          </a:xfrm>
        </p:spPr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35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2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24057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73325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dirty="0" smtClean="0"/>
              <a:t>Vamos analisar um pouco o louvor de Daniel:</a:t>
            </a:r>
          </a:p>
          <a:p>
            <a:pPr>
              <a:buNone/>
            </a:pPr>
            <a:endParaRPr lang="pt-BR" dirty="0" smtClean="0"/>
          </a:p>
          <a:p>
            <a:pPr marL="449263" indent="-449263">
              <a:buNone/>
            </a:pPr>
            <a:r>
              <a:rPr lang="pt-BR" dirty="0" smtClean="0"/>
              <a:t>1) 	Daniel louvou o nome do Deus vivo porque                      Ele é a fonte da “</a:t>
            </a:r>
            <a:r>
              <a:rPr lang="pt-BR" i="1" dirty="0" smtClean="0"/>
              <a:t>sabedoria e a força</a:t>
            </a:r>
            <a:r>
              <a:rPr lang="pt-BR" dirty="0" smtClean="0"/>
              <a:t>”.                            Daniel sabia que o seu Deus era onisciente,                  e também onipotente.</a:t>
            </a:r>
          </a:p>
          <a:p>
            <a:pPr marL="449263" indent="-449263">
              <a:buNone/>
            </a:pPr>
            <a:r>
              <a:rPr lang="pt-BR" dirty="0" smtClean="0"/>
              <a:t>2) 	Daniel louvou Deus porque só Ele pode mudar “</a:t>
            </a:r>
            <a:r>
              <a:rPr lang="pt-BR" i="1" dirty="0" smtClean="0"/>
              <a:t>os tempos e as estações</a:t>
            </a:r>
            <a:r>
              <a:rPr lang="pt-BR" dirty="0" smtClean="0"/>
              <a:t>”. Só Deus tem o poder de mudar o tempo, como ele fez quando parou o sol.</a:t>
            </a:r>
          </a:p>
          <a:p>
            <a:pPr marL="449263" indent="-449263">
              <a:buNone/>
            </a:pPr>
            <a:r>
              <a:rPr lang="pt-BR" dirty="0" smtClean="0"/>
              <a:t>3) 	Daniel louvou Deus porque Ele “</a:t>
            </a:r>
            <a:r>
              <a:rPr lang="pt-BR" i="1" dirty="0" smtClean="0"/>
              <a:t>remove os reis e estabelece os reis</a:t>
            </a:r>
            <a:r>
              <a:rPr lang="pt-BR" dirty="0" smtClean="0"/>
              <a:t>”. Daniel estava em Babilônia pela vontade permissiva de Deus. Foi Deus </a:t>
            </a:r>
            <a:r>
              <a:rPr lang="pt-BR" dirty="0" smtClean="0"/>
              <a:t>quem </a:t>
            </a:r>
            <a:r>
              <a:rPr lang="pt-BR" dirty="0" smtClean="0"/>
              <a:t>tirou seu rei em Judá, e o deu um outro em Babilônia.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56376" y="6309321"/>
            <a:ext cx="1008112" cy="432048"/>
          </a:xfrm>
        </p:spPr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36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2</a:t>
            </a:r>
            <a:endParaRPr lang="pt-BR" dirty="0"/>
          </a:p>
        </p:txBody>
      </p:sp>
      <p:pic>
        <p:nvPicPr>
          <p:cNvPr id="1026" name="Picture 2" descr="http://www.daniels70weeks.com/images/danielpray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35688" y="1196752"/>
            <a:ext cx="1828800" cy="1266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73325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dirty="0" smtClean="0"/>
              <a:t>Vamos analisar um pouco o louvor de Daniel:</a:t>
            </a:r>
          </a:p>
          <a:p>
            <a:pPr>
              <a:buNone/>
            </a:pPr>
            <a:endParaRPr lang="pt-BR" dirty="0" smtClean="0"/>
          </a:p>
          <a:p>
            <a:pPr marL="457200" indent="-457200">
              <a:buAutoNum type="arabicParenR" startAt="4"/>
            </a:pPr>
            <a:r>
              <a:rPr lang="pt-BR" dirty="0" smtClean="0"/>
              <a:t>Daniel louvou Deus porque Ele “</a:t>
            </a:r>
            <a:r>
              <a:rPr lang="pt-BR" i="1" dirty="0" smtClean="0"/>
              <a:t>da                                 sabedoria aos sábios e conhecimento aos               entendidos</a:t>
            </a:r>
            <a:r>
              <a:rPr lang="pt-BR" dirty="0" smtClean="0"/>
              <a:t>”. Ele reconheceu que o               conhecimento verdadeiro tem sua fonte </a:t>
            </a:r>
            <a:r>
              <a:rPr lang="pt-BR" dirty="0" smtClean="0"/>
              <a:t>em</a:t>
            </a:r>
            <a:r>
              <a:rPr lang="pt-BR" dirty="0" smtClean="0"/>
              <a:t> </a:t>
            </a:r>
            <a:r>
              <a:rPr lang="pt-BR" dirty="0" smtClean="0"/>
              <a:t>Deus, e que Ele permite o homem descobrir </a:t>
            </a:r>
            <a:r>
              <a:rPr lang="pt-BR" dirty="0" smtClean="0"/>
              <a:t>alguns dos </a:t>
            </a:r>
            <a:r>
              <a:rPr lang="pt-BR" dirty="0" smtClean="0"/>
              <a:t>mistérios do universo.</a:t>
            </a:r>
          </a:p>
          <a:p>
            <a:pPr marL="457200" indent="-457200">
              <a:buAutoNum type="arabicParenR" startAt="4"/>
            </a:pPr>
            <a:r>
              <a:rPr lang="pt-BR" dirty="0" smtClean="0"/>
              <a:t>Daniel louvou Deus porque Ele “</a:t>
            </a:r>
            <a:r>
              <a:rPr lang="pt-BR" i="1" dirty="0" smtClean="0"/>
              <a:t>revela o profundo e o escondido</a:t>
            </a:r>
            <a:r>
              <a:rPr lang="pt-BR" dirty="0" smtClean="0"/>
              <a:t>”. Deus é a fonte do conhecimento das coisas que não podem ser </a:t>
            </a:r>
            <a:r>
              <a:rPr lang="pt-BR" dirty="0" smtClean="0"/>
              <a:t>descobertas </a:t>
            </a:r>
            <a:r>
              <a:rPr lang="pt-BR" dirty="0" smtClean="0"/>
              <a:t>no laboratório. Deus é a única fonte sobre o “desconhecido mundo sobrenatural”.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56376" y="6309321"/>
            <a:ext cx="1008112" cy="432048"/>
          </a:xfrm>
        </p:spPr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37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2</a:t>
            </a:r>
            <a:endParaRPr lang="pt-BR" dirty="0"/>
          </a:p>
        </p:txBody>
      </p:sp>
      <p:pic>
        <p:nvPicPr>
          <p:cNvPr id="6" name="Picture 2" descr="http://www.daniels70weeks.com/images/danielpray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35688" y="1196752"/>
            <a:ext cx="1828800" cy="1266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512168"/>
            <a:ext cx="8640960" cy="573325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dirty="0" smtClean="0"/>
              <a:t>Vamos analisar um pouco o louvor de Daniel: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 marL="449263" indent="-449263">
              <a:buNone/>
            </a:pPr>
            <a:r>
              <a:rPr lang="pt-BR" dirty="0" smtClean="0"/>
              <a:t>6) 	Daniel louvou Deus porque Ele “</a:t>
            </a:r>
            <a:r>
              <a:rPr lang="pt-BR" i="1" dirty="0" smtClean="0"/>
              <a:t>conhece o que está em trevas</a:t>
            </a:r>
            <a:r>
              <a:rPr lang="pt-BR" dirty="0" smtClean="0"/>
              <a:t>”, ou em outras </a:t>
            </a:r>
            <a:r>
              <a:rPr lang="pt-BR" dirty="0" smtClean="0"/>
              <a:t>palavras, </a:t>
            </a:r>
            <a:r>
              <a:rPr lang="pt-BR" dirty="0" smtClean="0"/>
              <a:t>o que é desconhecido para o homem. Talvez, Ele </a:t>
            </a:r>
            <a:r>
              <a:rPr lang="pt-BR" dirty="0" smtClean="0"/>
              <a:t>esteja mencionando o </a:t>
            </a:r>
            <a:r>
              <a:rPr lang="pt-BR" dirty="0" smtClean="0"/>
              <a:t>conhecimento do futuro.</a:t>
            </a:r>
          </a:p>
          <a:p>
            <a:pPr marL="449263" indent="-449263">
              <a:buNone/>
            </a:pPr>
            <a:r>
              <a:rPr lang="pt-BR" dirty="0" smtClean="0"/>
              <a:t>7) 	Ele louvou Deus porque com Ele “</a:t>
            </a:r>
            <a:r>
              <a:rPr lang="pt-BR" i="1" dirty="0" smtClean="0"/>
              <a:t>mora a luz</a:t>
            </a:r>
            <a:r>
              <a:rPr lang="pt-BR" dirty="0" smtClean="0"/>
              <a:t>”. Provavelmente Daniel tinha em mente a santidade de Deus. Deus não </a:t>
            </a:r>
            <a:r>
              <a:rPr lang="pt-BR" dirty="0" smtClean="0"/>
              <a:t>comete </a:t>
            </a:r>
            <a:r>
              <a:rPr lang="pt-BR" dirty="0" smtClean="0"/>
              <a:t>erros.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56376" y="6309321"/>
            <a:ext cx="1008112" cy="432048"/>
          </a:xfrm>
        </p:spPr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38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2</a:t>
            </a:r>
            <a:endParaRPr lang="pt-BR" dirty="0"/>
          </a:p>
        </p:txBody>
      </p:sp>
      <p:pic>
        <p:nvPicPr>
          <p:cNvPr id="6" name="Picture 2" descr="http://www.daniels70weeks.com/images/danielpray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35688" y="1196752"/>
            <a:ext cx="1828800" cy="1266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73325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b="1" dirty="0" smtClean="0"/>
              <a:t>II. A História das Nações (2-7)</a:t>
            </a:r>
            <a:endParaRPr lang="pt-BR" dirty="0" smtClean="0"/>
          </a:p>
          <a:p>
            <a:pPr indent="14288">
              <a:buNone/>
            </a:pPr>
            <a:r>
              <a:rPr lang="pt-BR" b="1" dirty="0" smtClean="0"/>
              <a:t>A. O Primeiro Sonho de Nabucodonosor (2)</a:t>
            </a:r>
            <a:endParaRPr lang="pt-BR" dirty="0" smtClean="0"/>
          </a:p>
          <a:p>
            <a:pPr marL="1263650" indent="-457200">
              <a:buAutoNum type="arabicPeriod" startAt="4"/>
            </a:pPr>
            <a:r>
              <a:rPr lang="pt-BR" dirty="0" smtClean="0"/>
              <a:t>O Sucesso de Daniel (2:24-30)</a:t>
            </a:r>
          </a:p>
          <a:p>
            <a:pPr marL="1604963" lvl="1" indent="-344488">
              <a:buNone/>
            </a:pPr>
            <a:r>
              <a:rPr lang="pt-BR" dirty="0"/>
              <a:t>a. 	Sua Petição Para Uma Audiência Com o Rei (2:24-25)</a:t>
            </a:r>
          </a:p>
          <a:p>
            <a:pPr marL="806450" indent="0">
              <a:buNone/>
            </a:pPr>
            <a:endParaRPr lang="pt-BR" dirty="0"/>
          </a:p>
          <a:p>
            <a:pPr marL="568325" indent="-568325">
              <a:buNone/>
            </a:pPr>
            <a:r>
              <a:rPr lang="pt-BR" i="1" dirty="0" smtClean="0"/>
              <a:t>24 	Por </a:t>
            </a:r>
            <a:r>
              <a:rPr lang="pt-BR" i="1" dirty="0"/>
              <a:t>isso Daniel foi ter com Arioque, ao qual o rei tinha constituído para matar os sábios de Babilônia; entrou, e disse-lhe assim: Não mates os sábios de Babilônia; introduze-me na presença do rei, e declararei ao rei a interpretação</a:t>
            </a:r>
            <a:r>
              <a:rPr lang="pt-BR" i="1" dirty="0" smtClean="0"/>
              <a:t>. 25 </a:t>
            </a:r>
            <a:r>
              <a:rPr lang="pt-BR" i="1" dirty="0"/>
              <a:t>Então Arioque depressa introduziu a Daniel na presença do rei, e disse-lhe assim: Achei um homem dentre os cativos de Judá, o qual fará saber ao rei a interpretação</a:t>
            </a:r>
            <a:r>
              <a:rPr lang="pt-BR" i="1" dirty="0" smtClean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56376" y="6309321"/>
            <a:ext cx="1008112" cy="432048"/>
          </a:xfrm>
        </p:spPr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39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2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b="1" dirty="0" smtClean="0"/>
              <a:t>II. A História das Nações (2-7)</a:t>
            </a:r>
            <a:endParaRPr lang="pt-BR" dirty="0" smtClean="0"/>
          </a:p>
          <a:p>
            <a:pPr indent="14288">
              <a:buNone/>
            </a:pPr>
            <a:r>
              <a:rPr lang="pt-BR" b="1" dirty="0" smtClean="0"/>
              <a:t>A. O Primeiro Sonho de Nabucodonosor (2)</a:t>
            </a:r>
            <a:endParaRPr lang="pt-BR" dirty="0" smtClean="0"/>
          </a:p>
          <a:p>
            <a:pPr marL="1257300" lvl="2" indent="-457200">
              <a:buAutoNum type="arabicPeriod"/>
            </a:pPr>
            <a:r>
              <a:rPr lang="pt-BR" b="1" dirty="0" smtClean="0"/>
              <a:t>A Situação: O Rei tem um sonho e um espírito perturbado (2:1-2).</a:t>
            </a:r>
            <a:r>
              <a:rPr lang="pt-BR" dirty="0" smtClean="0"/>
              <a:t> </a:t>
            </a:r>
          </a:p>
          <a:p>
            <a:pPr marL="457200" indent="-457200">
              <a:buNone/>
            </a:pPr>
            <a:endParaRPr lang="pt-BR" dirty="0"/>
          </a:p>
          <a:p>
            <a:pPr marL="457200" indent="-457200">
              <a:buAutoNum type="arabicPlain"/>
            </a:pPr>
            <a:r>
              <a:rPr lang="pt-BR" i="1" dirty="0" smtClean="0"/>
              <a:t>E no </a:t>
            </a:r>
            <a:r>
              <a:rPr lang="pt-BR" i="1" dirty="0"/>
              <a:t>segundo ano do reinado de Nabucodonosor, </a:t>
            </a:r>
            <a:r>
              <a:rPr lang="pt-BR" i="1" dirty="0" smtClean="0"/>
              <a:t>Nabucodonosor </a:t>
            </a:r>
            <a:r>
              <a:rPr lang="pt-BR" i="1" dirty="0"/>
              <a:t>teve sonhos; e o seu espírito se perturbou, e </a:t>
            </a:r>
            <a:r>
              <a:rPr lang="pt-BR" i="1" dirty="0" err="1"/>
              <a:t>passou-se-lhe</a:t>
            </a:r>
            <a:r>
              <a:rPr lang="pt-BR" i="1" dirty="0"/>
              <a:t> o sono. </a:t>
            </a:r>
            <a:endParaRPr lang="pt-BR" i="1" dirty="0" smtClean="0"/>
          </a:p>
          <a:p>
            <a:pPr marL="457200" indent="-457200">
              <a:buAutoNum type="arabicPlain"/>
            </a:pPr>
            <a:r>
              <a:rPr lang="pt-BR" i="1" dirty="0" smtClean="0"/>
              <a:t>Então </a:t>
            </a:r>
            <a:r>
              <a:rPr lang="pt-BR" i="1" dirty="0"/>
              <a:t>o rei mandou chamar os magos, os astrólogos, os encantadores e os caldeus, para que declarassem ao rei os seus sonhos; e eles vieram e se apresentaram diante do rei.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4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2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57569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73325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b="1" dirty="0" smtClean="0"/>
              <a:t>II. A História das Nações (2-7)</a:t>
            </a:r>
            <a:endParaRPr lang="pt-BR" dirty="0" smtClean="0"/>
          </a:p>
          <a:p>
            <a:pPr indent="14288">
              <a:buNone/>
            </a:pPr>
            <a:r>
              <a:rPr lang="pt-BR" b="1" dirty="0" smtClean="0"/>
              <a:t>A. O Primeiro Sonho de Nabucodonosor (2)</a:t>
            </a:r>
            <a:endParaRPr lang="pt-BR" dirty="0" smtClean="0"/>
          </a:p>
          <a:p>
            <a:pPr marL="1263650" indent="-457200">
              <a:buAutoNum type="arabicPeriod" startAt="4"/>
            </a:pPr>
            <a:r>
              <a:rPr lang="pt-BR" dirty="0" smtClean="0"/>
              <a:t>O Sucesso de Daniel (2:24-30)</a:t>
            </a:r>
          </a:p>
          <a:p>
            <a:pPr marL="1604963" lvl="1" indent="-344488">
              <a:buNone/>
            </a:pPr>
            <a:r>
              <a:rPr lang="pt-BR" dirty="0"/>
              <a:t>a. 	Sua Petição Para Uma Audiência Com o Rei (2:24-25)</a:t>
            </a:r>
          </a:p>
          <a:p>
            <a:pPr marL="0" indent="0">
              <a:buNone/>
            </a:pPr>
            <a:r>
              <a:rPr lang="pt-BR" dirty="0" smtClean="0"/>
              <a:t>A </a:t>
            </a:r>
            <a:r>
              <a:rPr lang="pt-BR" dirty="0"/>
              <a:t>ordem dos acontecimentos daqueles dias deve ser mais ou menos o seguinte. Nabucodonosor acorda cedo perturbado no espírito. Ele chama para seus sábios, e fica irritado por causa da falha deles. Então dá o ordem para matar todos, talvez com um certa esperança de que o ameaça podia produzir resultados. Aquela tarde Daniel fica sabendo do decreto do rei, e falando com o rei concede adiar a sentença para o próximo dia, e volta para sua casa a noite para orar junto com seus companheiros.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56376" y="6309321"/>
            <a:ext cx="1008112" cy="432048"/>
          </a:xfrm>
        </p:spPr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40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2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5180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73325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b="1" dirty="0" smtClean="0"/>
              <a:t>II. A História das Nações (2-7)</a:t>
            </a:r>
            <a:endParaRPr lang="pt-BR" dirty="0" smtClean="0"/>
          </a:p>
          <a:p>
            <a:pPr indent="14288">
              <a:buNone/>
            </a:pPr>
            <a:r>
              <a:rPr lang="pt-BR" b="1" dirty="0" smtClean="0"/>
              <a:t>A. O Primeiro Sonho de Nabucodonosor (2)</a:t>
            </a:r>
            <a:endParaRPr lang="pt-BR" dirty="0" smtClean="0"/>
          </a:p>
          <a:p>
            <a:pPr marL="1263650" indent="-457200">
              <a:buAutoNum type="arabicPeriod" startAt="4"/>
            </a:pPr>
            <a:r>
              <a:rPr lang="pt-BR" dirty="0" smtClean="0"/>
              <a:t>O Sucesso de Daniel (2:24-30)</a:t>
            </a:r>
          </a:p>
          <a:p>
            <a:pPr marL="1717675" lvl="1" indent="-457200">
              <a:buAutoNum type="alphaLcPeriod"/>
            </a:pPr>
            <a:r>
              <a:rPr lang="pt-BR" dirty="0" smtClean="0"/>
              <a:t>Sua </a:t>
            </a:r>
            <a:r>
              <a:rPr lang="pt-BR" dirty="0"/>
              <a:t>Petição Para Uma Audiência Com o Rei (2:24-25</a:t>
            </a:r>
            <a:r>
              <a:rPr lang="pt-BR" dirty="0" smtClean="0"/>
              <a:t>)</a:t>
            </a:r>
          </a:p>
          <a:p>
            <a:pPr marL="1717675" lvl="1" indent="-457200">
              <a:buAutoNum type="alphaLcPeriod"/>
            </a:pPr>
            <a:endParaRPr lang="pt-BR" dirty="0"/>
          </a:p>
          <a:p>
            <a:pPr marL="0" indent="0">
              <a:buNone/>
            </a:pPr>
            <a:r>
              <a:rPr lang="pt-BR" dirty="0"/>
              <a:t>Depois de receber a revelação de Deus, Daniel entra em contato cedinho com Arioque antes que ele pode começar matar os sábios. E em seguida deixa Arioque levar ele a presença do rei para contar o que Deus o mostrou. </a:t>
            </a:r>
          </a:p>
          <a:p>
            <a:pPr marL="0" indent="0">
              <a:buNone/>
            </a:pP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56376" y="6309321"/>
            <a:ext cx="1008112" cy="432048"/>
          </a:xfrm>
        </p:spPr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41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2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4188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73325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b="1" dirty="0" smtClean="0"/>
              <a:t>II. A História das Nações (2-7)</a:t>
            </a:r>
            <a:endParaRPr lang="pt-BR" dirty="0" smtClean="0"/>
          </a:p>
          <a:p>
            <a:pPr indent="14288">
              <a:buNone/>
            </a:pPr>
            <a:r>
              <a:rPr lang="pt-BR" b="1" dirty="0" smtClean="0"/>
              <a:t>A. O Primeiro Sonho de Nabucodonosor (2)</a:t>
            </a:r>
            <a:endParaRPr lang="pt-BR" dirty="0" smtClean="0"/>
          </a:p>
          <a:p>
            <a:pPr marL="1263650" indent="-457200">
              <a:buAutoNum type="arabicPeriod" startAt="4"/>
            </a:pPr>
            <a:r>
              <a:rPr lang="pt-BR" dirty="0" smtClean="0"/>
              <a:t>O Sucesso de Daniel (2:24-30)</a:t>
            </a:r>
          </a:p>
          <a:p>
            <a:pPr marL="1712913" indent="-457200">
              <a:buAutoNum type="alphaLcPeriod"/>
            </a:pPr>
            <a:r>
              <a:rPr lang="pt-BR" dirty="0" smtClean="0"/>
              <a:t>Sua </a:t>
            </a:r>
            <a:r>
              <a:rPr lang="pt-BR" dirty="0"/>
              <a:t>Petição Para Uma Audiência Com o Rei (2:24-25</a:t>
            </a:r>
            <a:r>
              <a:rPr lang="pt-BR" dirty="0" smtClean="0"/>
              <a:t>)</a:t>
            </a:r>
            <a:r>
              <a:rPr lang="pt-BR" dirty="0"/>
              <a:t> </a:t>
            </a:r>
            <a:endParaRPr lang="pt-BR" dirty="0" smtClean="0"/>
          </a:p>
          <a:p>
            <a:pPr marL="1712913" indent="-457200">
              <a:buAutoNum type="alphaLcPeriod"/>
            </a:pPr>
            <a:r>
              <a:rPr lang="pt-BR" dirty="0" smtClean="0"/>
              <a:t>A </a:t>
            </a:r>
            <a:r>
              <a:rPr lang="pt-BR" dirty="0"/>
              <a:t>Duvida do Rei (2:26</a:t>
            </a:r>
            <a:r>
              <a:rPr lang="pt-BR" dirty="0" smtClean="0"/>
              <a:t>)</a:t>
            </a:r>
          </a:p>
          <a:p>
            <a:pPr marL="1255713" indent="0">
              <a:buNone/>
            </a:pPr>
            <a:endParaRPr lang="pt-BR" dirty="0" smtClean="0"/>
          </a:p>
          <a:p>
            <a:pPr marL="568325" indent="-568325">
              <a:buNone/>
            </a:pPr>
            <a:r>
              <a:rPr lang="pt-BR" i="1" dirty="0"/>
              <a:t>26 </a:t>
            </a:r>
            <a:r>
              <a:rPr lang="pt-BR" i="1" dirty="0" smtClean="0"/>
              <a:t>	Respondeu </a:t>
            </a:r>
            <a:r>
              <a:rPr lang="pt-BR" i="1" dirty="0"/>
              <a:t>o rei, e disse a Daniel (cujo nome era </a:t>
            </a:r>
            <a:r>
              <a:rPr lang="pt-BR" i="1" dirty="0" err="1"/>
              <a:t>Beltessazar</a:t>
            </a:r>
            <a:r>
              <a:rPr lang="pt-BR" i="1" dirty="0"/>
              <a:t>): Podes tu fazer-me saber o sonho que tive e a sua interpretação?</a:t>
            </a:r>
          </a:p>
          <a:p>
            <a:pPr marL="1255713" indent="0">
              <a:buNone/>
            </a:pP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56376" y="6309321"/>
            <a:ext cx="1008112" cy="432048"/>
          </a:xfrm>
        </p:spPr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42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2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56696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73325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b="1" dirty="0" smtClean="0"/>
              <a:t>II. A História das Nações (2-7)</a:t>
            </a:r>
            <a:endParaRPr lang="pt-BR" dirty="0" smtClean="0"/>
          </a:p>
          <a:p>
            <a:pPr indent="14288">
              <a:buNone/>
            </a:pPr>
            <a:r>
              <a:rPr lang="pt-BR" b="1" dirty="0" smtClean="0"/>
              <a:t>A. O Primeiro Sonho de Nabucodonosor (2)</a:t>
            </a:r>
            <a:endParaRPr lang="pt-BR" dirty="0" smtClean="0"/>
          </a:p>
          <a:p>
            <a:pPr marL="1263650" indent="-457200">
              <a:buAutoNum type="arabicPeriod" startAt="4"/>
            </a:pPr>
            <a:r>
              <a:rPr lang="pt-BR" dirty="0" smtClean="0"/>
              <a:t>O Sucesso de Daniel (2:24-30)</a:t>
            </a:r>
          </a:p>
          <a:p>
            <a:pPr marL="1712913" indent="-457200">
              <a:buAutoNum type="alphaLcPeriod" startAt="3"/>
            </a:pPr>
            <a:r>
              <a:rPr lang="pt-BR" dirty="0" smtClean="0"/>
              <a:t>O </a:t>
            </a:r>
            <a:r>
              <a:rPr lang="pt-BR" dirty="0"/>
              <a:t>Testemunho de Daniel Ao Rei (2:27-30</a:t>
            </a:r>
            <a:r>
              <a:rPr lang="pt-BR" dirty="0" smtClean="0"/>
              <a:t>)</a:t>
            </a:r>
          </a:p>
          <a:p>
            <a:pPr marL="1712913" indent="-457200">
              <a:buAutoNum type="alphaLcPeriod" startAt="3"/>
            </a:pPr>
            <a:endParaRPr lang="pt-BR" dirty="0" smtClean="0"/>
          </a:p>
          <a:p>
            <a:pPr marL="568325" indent="-568325">
              <a:buNone/>
            </a:pPr>
            <a:r>
              <a:rPr lang="pt-BR" i="1" dirty="0"/>
              <a:t>27 </a:t>
            </a:r>
            <a:r>
              <a:rPr lang="pt-BR" i="1" dirty="0" smtClean="0"/>
              <a:t>	Respondeu </a:t>
            </a:r>
            <a:r>
              <a:rPr lang="pt-BR" i="1" dirty="0"/>
              <a:t>Daniel na presença do rei, dizendo: O segredo que o rei requer, nem sábios, nem astrólogos, nem magos, nem adivinhos o podem declarar ao rei; 28 Mas há um Deus no céu, o qual revela os mistérios; ele, pois, fez saber ao rei Nabucodonosor o que há de acontecer nos últimos dias; o teu sonho e as visões da tua cabeça que tiveste na tua cama são estes</a:t>
            </a:r>
            <a:r>
              <a:rPr lang="pt-BR" i="1" dirty="0" smtClean="0"/>
              <a:t>:</a:t>
            </a:r>
            <a:endParaRPr lang="pt-BR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56376" y="6309321"/>
            <a:ext cx="1008112" cy="432048"/>
          </a:xfrm>
        </p:spPr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43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2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37952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73325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b="1" dirty="0" smtClean="0"/>
              <a:t>II. A História das Nações (2-7)</a:t>
            </a:r>
            <a:endParaRPr lang="pt-BR" dirty="0" smtClean="0"/>
          </a:p>
          <a:p>
            <a:pPr indent="14288">
              <a:buNone/>
            </a:pPr>
            <a:r>
              <a:rPr lang="pt-BR" b="1" dirty="0" smtClean="0"/>
              <a:t>A. O Primeiro Sonho de Nabucodonosor (2)</a:t>
            </a:r>
            <a:endParaRPr lang="pt-BR" dirty="0" smtClean="0"/>
          </a:p>
          <a:p>
            <a:pPr marL="1263650" indent="-457200">
              <a:buAutoNum type="arabicPeriod" startAt="4"/>
            </a:pPr>
            <a:r>
              <a:rPr lang="pt-BR" dirty="0" smtClean="0"/>
              <a:t>O Sucesso de Daniel (2:24-30)</a:t>
            </a:r>
          </a:p>
          <a:p>
            <a:pPr marL="1712913" indent="-457200">
              <a:buAutoNum type="alphaLcPeriod" startAt="3"/>
            </a:pPr>
            <a:r>
              <a:rPr lang="pt-BR" dirty="0" smtClean="0"/>
              <a:t>O </a:t>
            </a:r>
            <a:r>
              <a:rPr lang="pt-BR" dirty="0"/>
              <a:t>Testemunho de Daniel Ao Rei (2:27-30</a:t>
            </a:r>
            <a:r>
              <a:rPr lang="pt-BR" dirty="0" smtClean="0"/>
              <a:t>)</a:t>
            </a:r>
          </a:p>
          <a:p>
            <a:pPr marL="1712913" indent="-457200">
              <a:buAutoNum type="alphaLcPeriod" startAt="3"/>
            </a:pPr>
            <a:endParaRPr lang="pt-BR" dirty="0" smtClean="0"/>
          </a:p>
          <a:p>
            <a:pPr marL="568325" indent="-568325">
              <a:buNone/>
            </a:pPr>
            <a:r>
              <a:rPr lang="pt-BR" i="1" dirty="0" smtClean="0"/>
              <a:t>29 	Estando </a:t>
            </a:r>
            <a:r>
              <a:rPr lang="pt-BR" i="1" dirty="0"/>
              <a:t>tu, ó rei, na tua cama, subiram os teus pensamentos, acerca do que há de ser depois disto. Aquele, pois, que revela os mistérios te fez saber o que há de ser. 30 E a mim me foi revelado esse mistério, não porque haja em mim mais sabedoria que em todos os viventes, mas para que a interpretação se fizesse saber ao rei, e para que entendesses os pensamentos do teu coração.</a:t>
            </a:r>
          </a:p>
          <a:p>
            <a:pPr marL="568325" indent="-568325">
              <a:buNone/>
            </a:pPr>
            <a:endParaRPr lang="pt-BR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56376" y="6309321"/>
            <a:ext cx="1008112" cy="432048"/>
          </a:xfrm>
        </p:spPr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44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2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8171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73325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b="1" dirty="0" smtClean="0"/>
              <a:t>II. A História das Nações (2-7)</a:t>
            </a:r>
            <a:endParaRPr lang="pt-BR" dirty="0" smtClean="0"/>
          </a:p>
          <a:p>
            <a:pPr indent="14288">
              <a:buNone/>
            </a:pPr>
            <a:r>
              <a:rPr lang="pt-BR" b="1" dirty="0" smtClean="0"/>
              <a:t>A. O Primeiro Sonho de Nabucodonosor (2)</a:t>
            </a:r>
            <a:endParaRPr lang="pt-BR" dirty="0" smtClean="0"/>
          </a:p>
          <a:p>
            <a:pPr marL="1263650" indent="-457200">
              <a:buAutoNum type="arabicPeriod" startAt="4"/>
            </a:pPr>
            <a:r>
              <a:rPr lang="pt-BR" dirty="0" smtClean="0"/>
              <a:t>O Sucesso de Daniel (2:24-30)</a:t>
            </a:r>
          </a:p>
          <a:p>
            <a:pPr marL="1712913" indent="-457200">
              <a:buAutoNum type="alphaLcPeriod" startAt="3"/>
            </a:pPr>
            <a:r>
              <a:rPr lang="pt-BR" dirty="0" smtClean="0"/>
              <a:t>O </a:t>
            </a:r>
            <a:r>
              <a:rPr lang="pt-BR" dirty="0"/>
              <a:t>Testemunho de Daniel Ao Rei (2:27-30</a:t>
            </a:r>
            <a:r>
              <a:rPr lang="pt-BR" dirty="0" smtClean="0"/>
              <a:t>)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O </a:t>
            </a:r>
            <a:r>
              <a:rPr lang="pt-BR" dirty="0"/>
              <a:t>sonho do rei é sempre chamado de “</a:t>
            </a:r>
            <a:r>
              <a:rPr lang="pt-BR" i="1" dirty="0"/>
              <a:t>segredo</a:t>
            </a:r>
            <a:r>
              <a:rPr lang="pt-BR" dirty="0"/>
              <a:t>”. O doutor </a:t>
            </a:r>
            <a:r>
              <a:rPr lang="pt-BR" dirty="0" err="1"/>
              <a:t>Scofield</a:t>
            </a:r>
            <a:r>
              <a:rPr lang="pt-BR" dirty="0"/>
              <a:t>, falando sobre “segredo” (mistério) descreve como segue: “Um mistério nas Escrituras é uma verdade anteriormente oculta, mas agora divinamente revelada, em que, porém, ainda reside um elemento sobrenatural, apesar da revelação”.</a:t>
            </a:r>
          </a:p>
          <a:p>
            <a:pPr marL="568325" indent="-568325">
              <a:buNone/>
            </a:pPr>
            <a:endParaRPr lang="pt-BR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56376" y="6309321"/>
            <a:ext cx="1008112" cy="432048"/>
          </a:xfrm>
        </p:spPr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45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2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91878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73325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b="1" dirty="0" smtClean="0"/>
              <a:t>II. A História das Nações (2-7)</a:t>
            </a:r>
            <a:endParaRPr lang="pt-BR" dirty="0" smtClean="0"/>
          </a:p>
          <a:p>
            <a:pPr indent="14288">
              <a:buNone/>
            </a:pPr>
            <a:r>
              <a:rPr lang="pt-BR" b="1" dirty="0" smtClean="0"/>
              <a:t>A. O Primeiro Sonho de Nabucodonosor (2)</a:t>
            </a:r>
            <a:endParaRPr lang="pt-BR" dirty="0" smtClean="0"/>
          </a:p>
          <a:p>
            <a:pPr marL="1263650" indent="-457200">
              <a:buAutoNum type="arabicPeriod" startAt="4"/>
            </a:pPr>
            <a:r>
              <a:rPr lang="pt-BR" dirty="0" smtClean="0"/>
              <a:t>O Sucesso de Daniel (2:24-30)</a:t>
            </a:r>
          </a:p>
          <a:p>
            <a:pPr marL="1712913" indent="-457200">
              <a:buAutoNum type="alphaLcPeriod" startAt="3"/>
            </a:pPr>
            <a:r>
              <a:rPr lang="pt-BR" dirty="0" smtClean="0"/>
              <a:t>O </a:t>
            </a:r>
            <a:r>
              <a:rPr lang="pt-BR" dirty="0"/>
              <a:t>Testemunho de Daniel Ao Rei (2:27-30</a:t>
            </a:r>
            <a:r>
              <a:rPr lang="pt-BR" dirty="0" smtClean="0"/>
              <a:t>)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/>
              <a:t>Daniel, sabendo do fracasso dos sábios, tive bastante razão para ser orgulhoso, mas ele não tive esta vaidade no seu coração. Daniel mostra seu caráter de humildade dando crédito a Deus e importância a Nabuco­donosor. Daniel fala que "</a:t>
            </a:r>
            <a:r>
              <a:rPr lang="pt-BR" i="1" dirty="0"/>
              <a:t>há um Deus no céu</a:t>
            </a:r>
            <a:r>
              <a:rPr lang="pt-BR" dirty="0"/>
              <a:t>" que revelou todo para ele, e que ele era apenas usado por este Deus "</a:t>
            </a:r>
            <a:r>
              <a:rPr lang="pt-BR" i="1" dirty="0"/>
              <a:t>para que a interpretação se fizesse saber ao rei</a:t>
            </a:r>
            <a:r>
              <a:rPr lang="pt-BR" dirty="0"/>
              <a:t>". Assim Daniel não assuma nenhuma importância diante de Deus ou diante do rei.</a:t>
            </a:r>
          </a:p>
          <a:p>
            <a:pPr marL="568325" indent="-568325">
              <a:buNone/>
            </a:pPr>
            <a:endParaRPr lang="pt-BR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56376" y="6309321"/>
            <a:ext cx="1008112" cy="432048"/>
          </a:xfrm>
        </p:spPr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46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2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8236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73325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b="1" dirty="0" smtClean="0"/>
              <a:t>II. A História das Nações (2-7)</a:t>
            </a:r>
            <a:endParaRPr lang="pt-BR" dirty="0" smtClean="0"/>
          </a:p>
          <a:p>
            <a:pPr indent="14288">
              <a:buNone/>
            </a:pPr>
            <a:r>
              <a:rPr lang="pt-BR" b="1" dirty="0" smtClean="0"/>
              <a:t>A. O Primeiro Sonho de Nabucodonosor (2)</a:t>
            </a:r>
            <a:endParaRPr lang="pt-BR" dirty="0" smtClean="0"/>
          </a:p>
          <a:p>
            <a:pPr marL="1263650" indent="-457200">
              <a:buAutoNum type="arabicPeriod" startAt="4"/>
            </a:pPr>
            <a:r>
              <a:rPr lang="pt-BR" dirty="0" smtClean="0"/>
              <a:t>O Sucesso de Daniel (2:24-30)</a:t>
            </a:r>
          </a:p>
          <a:p>
            <a:pPr marL="1712913" indent="-457200">
              <a:buAutoNum type="alphaLcPeriod" startAt="3"/>
            </a:pPr>
            <a:r>
              <a:rPr lang="pt-BR" dirty="0" smtClean="0"/>
              <a:t>O </a:t>
            </a:r>
            <a:r>
              <a:rPr lang="pt-BR" dirty="0"/>
              <a:t>Testemunho de Daniel Ao Rei (2:27-30</a:t>
            </a:r>
            <a:r>
              <a:rPr lang="pt-BR" dirty="0" smtClean="0"/>
              <a:t>)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/>
              <a:t>A razão que o sonho foi dado para que o rei, e nos, é para que podemos saber "</a:t>
            </a:r>
            <a:r>
              <a:rPr lang="pt-BR" i="1" dirty="0"/>
              <a:t>o que há de acontecer nos últimos dias</a:t>
            </a:r>
            <a:r>
              <a:rPr lang="pt-BR" dirty="0"/>
              <a:t>". Neste contexto Daniel usa as duas expressões "</a:t>
            </a:r>
            <a:r>
              <a:rPr lang="pt-BR" i="1" dirty="0"/>
              <a:t>o que há de ser depois disto</a:t>
            </a:r>
            <a:r>
              <a:rPr lang="pt-BR" dirty="0"/>
              <a:t>" e "</a:t>
            </a:r>
            <a:r>
              <a:rPr lang="pt-BR" i="1" dirty="0"/>
              <a:t>o que há de ser</a:t>
            </a:r>
            <a:r>
              <a:rPr lang="pt-BR" dirty="0"/>
              <a:t>". Deus queria mostrar as coisas distantes e as coisas mais perto. Deus mostrou a histeria das nações humanos até o seu reino milenar. Assim a frase "</a:t>
            </a:r>
            <a:r>
              <a:rPr lang="pt-BR" i="1" dirty="0"/>
              <a:t>nos últimos dias</a:t>
            </a:r>
            <a:r>
              <a:rPr lang="pt-BR" dirty="0"/>
              <a:t>" inclui as coisas durante a vida de Daniel, a tribulação e o milênio.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56376" y="6309321"/>
            <a:ext cx="1008112" cy="432048"/>
          </a:xfrm>
        </p:spPr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47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2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2825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73325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b="1" dirty="0" smtClean="0"/>
              <a:t>II. A História das Nações (2-7)</a:t>
            </a:r>
            <a:endParaRPr lang="pt-BR" dirty="0" smtClean="0"/>
          </a:p>
          <a:p>
            <a:pPr indent="14288">
              <a:buNone/>
            </a:pPr>
            <a:r>
              <a:rPr lang="pt-BR" b="1" dirty="0" smtClean="0"/>
              <a:t>A. O Primeiro Sonho de Nabucodonosor (2)</a:t>
            </a:r>
            <a:endParaRPr lang="pt-BR" dirty="0" smtClean="0"/>
          </a:p>
          <a:p>
            <a:pPr marL="1263650" indent="-457200">
              <a:buAutoNum type="arabicPeriod" startAt="4"/>
            </a:pPr>
            <a:r>
              <a:rPr lang="pt-BR" dirty="0" smtClean="0"/>
              <a:t>O Sucesso de Daniel (2:24-30)</a:t>
            </a:r>
          </a:p>
          <a:p>
            <a:pPr marL="1712913" indent="-457200">
              <a:buFont typeface="+mj-lt"/>
              <a:buAutoNum type="alphaLcPeriod" startAt="3"/>
            </a:pPr>
            <a:r>
              <a:rPr lang="pt-BR" dirty="0" smtClean="0"/>
              <a:t>O </a:t>
            </a:r>
            <a:r>
              <a:rPr lang="pt-BR" dirty="0"/>
              <a:t>Testemunho de Daniel Ao Rei (2:27-30</a:t>
            </a:r>
            <a:r>
              <a:rPr lang="pt-BR" dirty="0" smtClean="0"/>
              <a:t>)</a:t>
            </a:r>
          </a:p>
          <a:p>
            <a:pPr marL="1712913" indent="-457200">
              <a:buAutoNum type="alphaLcPeriod" startAt="3"/>
            </a:pPr>
            <a:r>
              <a:rPr lang="pt-BR" dirty="0" smtClean="0"/>
              <a:t>Daniel </a:t>
            </a:r>
            <a:r>
              <a:rPr lang="pt-BR" dirty="0"/>
              <a:t>conta o sonho (2:31-35</a:t>
            </a:r>
            <a:r>
              <a:rPr lang="pt-BR" dirty="0" smtClean="0"/>
              <a:t>)</a:t>
            </a:r>
          </a:p>
          <a:p>
            <a:pPr marL="568325" indent="-568325">
              <a:buNone/>
            </a:pPr>
            <a:r>
              <a:rPr lang="pt-BR" i="1" dirty="0" smtClean="0"/>
              <a:t>31 	Tu</a:t>
            </a:r>
            <a:r>
              <a:rPr lang="pt-BR" i="1" dirty="0"/>
              <a:t>, ó rei, estavas vendo, e eis aqui uma grande estátua; esta estátua, que era imensa, cujo esplendor era excelente, e estava em pé diante de ti; e a sua aparência era terrível. 32 A cabeça daquela estátua era de ouro fino; o seu peito e os seus braços de prata; o seu ventre e as suas coxas de cobre; 33 As pernas de ferro; os seus pés em parte de ferro e em parte de barro.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56376" y="6309321"/>
            <a:ext cx="1008112" cy="432048"/>
          </a:xfrm>
        </p:spPr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48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2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12955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73325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b="1" dirty="0" smtClean="0"/>
              <a:t>II. A História das Nações (2-7)</a:t>
            </a:r>
            <a:endParaRPr lang="pt-BR" dirty="0" smtClean="0"/>
          </a:p>
          <a:p>
            <a:pPr indent="14288">
              <a:buNone/>
            </a:pPr>
            <a:r>
              <a:rPr lang="pt-BR" b="1" dirty="0" smtClean="0"/>
              <a:t>A. O Primeiro Sonho de Nabucodonosor (2)</a:t>
            </a:r>
            <a:endParaRPr lang="pt-BR" dirty="0" smtClean="0"/>
          </a:p>
          <a:p>
            <a:pPr marL="1263650" indent="-457200">
              <a:buAutoNum type="arabicPeriod" startAt="4"/>
            </a:pPr>
            <a:r>
              <a:rPr lang="pt-BR" dirty="0" smtClean="0"/>
              <a:t>O Sucesso de Daniel (2:24-30)</a:t>
            </a:r>
          </a:p>
          <a:p>
            <a:pPr marL="1712913" indent="-457200">
              <a:buFont typeface="+mj-lt"/>
              <a:buAutoNum type="alphaLcPeriod" startAt="3"/>
            </a:pPr>
            <a:r>
              <a:rPr lang="pt-BR" dirty="0" smtClean="0"/>
              <a:t>O </a:t>
            </a:r>
            <a:r>
              <a:rPr lang="pt-BR" dirty="0"/>
              <a:t>Testemunho de Daniel Ao Rei (2:27-30</a:t>
            </a:r>
            <a:r>
              <a:rPr lang="pt-BR" dirty="0" smtClean="0"/>
              <a:t>)</a:t>
            </a:r>
          </a:p>
          <a:p>
            <a:pPr marL="1712913" indent="-457200">
              <a:buAutoNum type="alphaLcPeriod" startAt="3"/>
            </a:pPr>
            <a:r>
              <a:rPr lang="pt-BR" dirty="0" smtClean="0"/>
              <a:t>Daniel </a:t>
            </a:r>
            <a:r>
              <a:rPr lang="pt-BR" dirty="0"/>
              <a:t>conta o sonho (2:31-35</a:t>
            </a:r>
            <a:r>
              <a:rPr lang="pt-BR" dirty="0" smtClean="0"/>
              <a:t>)</a:t>
            </a:r>
          </a:p>
          <a:p>
            <a:pPr marL="568325" indent="-568325">
              <a:buNone/>
            </a:pPr>
            <a:r>
              <a:rPr lang="pt-BR" dirty="0"/>
              <a:t>	</a:t>
            </a:r>
            <a:r>
              <a:rPr lang="pt-BR" i="1" dirty="0" smtClean="0"/>
              <a:t>34 Estavas </a:t>
            </a:r>
            <a:r>
              <a:rPr lang="pt-BR" i="1" dirty="0"/>
              <a:t>vendo isto, quando uma pedra foi cortada, sem auxílio de mão, a qual feriu a estátua nos pés de ferro e de barro, e os esmiuçou. 35 Então foi juntamente esmiuçado o ferro, o barro, o bronze, a prata e o ouro, os quais se fizeram como pragana das eiras do estio, e o vento os levou, e não se achou lugar algum para eles; mas a pedra, que feriu a estátua, se tornou grande monte, e encheu toda a terra.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56376" y="6309321"/>
            <a:ext cx="1008112" cy="432048"/>
          </a:xfrm>
        </p:spPr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49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2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5501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b="1" dirty="0" smtClean="0"/>
              <a:t>II. A História das Nações (2-7)</a:t>
            </a:r>
            <a:endParaRPr lang="pt-BR" dirty="0" smtClean="0"/>
          </a:p>
          <a:p>
            <a:pPr indent="14288">
              <a:buNone/>
            </a:pPr>
            <a:r>
              <a:rPr lang="pt-BR" b="1" dirty="0" smtClean="0"/>
              <a:t>A. O Primeiro Sonho de Nabucodonosor (2)</a:t>
            </a:r>
            <a:endParaRPr lang="pt-BR" dirty="0" smtClean="0"/>
          </a:p>
          <a:p>
            <a:pPr marL="1255713" indent="-449263">
              <a:buNone/>
            </a:pPr>
            <a:r>
              <a:rPr lang="pt-BR" b="1" dirty="0" smtClean="0"/>
              <a:t>1. 	A Situação: O Rei tem um sonho e um espírito perturbado (2:1-2).</a:t>
            </a:r>
            <a:r>
              <a:rPr lang="pt-BR" dirty="0" smtClean="0"/>
              <a:t> </a:t>
            </a:r>
            <a:br>
              <a:rPr lang="pt-BR" dirty="0" smtClean="0"/>
            </a:b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Há um problema aparente entre Daniel 1:5 e 2:1. O problema é isso: como pode ser que Nabucodonosor capturou estes mancebos, </a:t>
            </a:r>
            <a:r>
              <a:rPr lang="pt-BR" dirty="0" smtClean="0"/>
              <a:t>treinou-os </a:t>
            </a:r>
            <a:r>
              <a:rPr lang="pt-BR" dirty="0" smtClean="0"/>
              <a:t>por uns três anos, e </a:t>
            </a:r>
            <a:r>
              <a:rPr lang="pt-BR" dirty="0" smtClean="0"/>
              <a:t>no </a:t>
            </a:r>
            <a:r>
              <a:rPr lang="pt-BR" dirty="0" smtClean="0"/>
              <a:t>capítulo </a:t>
            </a:r>
            <a:r>
              <a:rPr lang="pt-BR" dirty="0" smtClean="0"/>
              <a:t>dois declarar </a:t>
            </a:r>
            <a:r>
              <a:rPr lang="pt-BR" dirty="0" smtClean="0"/>
              <a:t>que “</a:t>
            </a:r>
            <a:r>
              <a:rPr lang="pt-BR" i="1" dirty="0" smtClean="0"/>
              <a:t>no segundo ano do reinado de Nabucodonosor</a:t>
            </a:r>
            <a:r>
              <a:rPr lang="pt-BR" dirty="0" smtClean="0"/>
              <a:t>” aconteceu os sonhos que lhe </a:t>
            </a:r>
            <a:r>
              <a:rPr lang="pt-BR" dirty="0" smtClean="0"/>
              <a:t>perturbou </a:t>
            </a:r>
            <a:r>
              <a:rPr lang="pt-BR" dirty="0" smtClean="0"/>
              <a:t>o coração?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5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2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73325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b="1" dirty="0" smtClean="0"/>
              <a:t>II. A História das Nações (2-7)</a:t>
            </a:r>
            <a:endParaRPr lang="pt-BR" dirty="0" smtClean="0"/>
          </a:p>
          <a:p>
            <a:pPr indent="14288">
              <a:buNone/>
            </a:pPr>
            <a:r>
              <a:rPr lang="pt-BR" b="1" dirty="0" smtClean="0"/>
              <a:t>A. O Primeiro Sonho de Nabucodonosor (2)</a:t>
            </a:r>
            <a:endParaRPr lang="pt-BR" dirty="0" smtClean="0"/>
          </a:p>
          <a:p>
            <a:pPr marL="1263650" indent="-457200">
              <a:buAutoNum type="arabicPeriod" startAt="4"/>
            </a:pPr>
            <a:r>
              <a:rPr lang="pt-BR" dirty="0" smtClean="0"/>
              <a:t>O Sucesso de Daniel (2:24-30)</a:t>
            </a:r>
          </a:p>
          <a:p>
            <a:pPr marL="1712913" indent="-457200">
              <a:buFont typeface="+mj-lt"/>
              <a:buAutoNum type="alphaLcPeriod" startAt="3"/>
            </a:pPr>
            <a:r>
              <a:rPr lang="pt-BR" dirty="0" smtClean="0"/>
              <a:t>O </a:t>
            </a:r>
            <a:r>
              <a:rPr lang="pt-BR" dirty="0"/>
              <a:t>Testemunho de Daniel Ao Rei (2:27-30</a:t>
            </a:r>
            <a:r>
              <a:rPr lang="pt-BR" dirty="0" smtClean="0"/>
              <a:t>)</a:t>
            </a:r>
          </a:p>
          <a:p>
            <a:pPr marL="1712913" indent="-457200">
              <a:buAutoNum type="alphaLcPeriod" startAt="3"/>
            </a:pPr>
            <a:r>
              <a:rPr lang="pt-BR" dirty="0" smtClean="0"/>
              <a:t>Daniel </a:t>
            </a:r>
            <a:r>
              <a:rPr lang="pt-BR" dirty="0"/>
              <a:t>conta o sonho (2:31-35</a:t>
            </a:r>
            <a:r>
              <a:rPr lang="pt-BR" dirty="0" smtClean="0"/>
              <a:t>)</a:t>
            </a:r>
          </a:p>
          <a:p>
            <a:pPr marL="1712913" indent="-457200">
              <a:buAutoNum type="alphaLcPeriod" startAt="3"/>
            </a:pPr>
            <a:endParaRPr lang="pt-BR" dirty="0" smtClean="0"/>
          </a:p>
          <a:p>
            <a:pPr marL="0" indent="0">
              <a:buNone/>
            </a:pPr>
            <a:r>
              <a:rPr lang="pt-BR" dirty="0"/>
              <a:t>Deus dá neste sonho um breve história da humanidade e do mundo desde aqueles dias do Império Babilônico até o estabelecimento do Reino de nosso Senhor Jesus Cristo no milênio. Quatro impérios mundiais se sucederiam antes que Deus estabelecesse o seu reino.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56376" y="6309321"/>
            <a:ext cx="1008112" cy="432048"/>
          </a:xfrm>
        </p:spPr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50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2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061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73325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b="1" dirty="0" smtClean="0"/>
              <a:t>II. A História das Nações (2-7)</a:t>
            </a:r>
            <a:endParaRPr lang="pt-BR" dirty="0" smtClean="0"/>
          </a:p>
          <a:p>
            <a:pPr indent="14288">
              <a:buNone/>
            </a:pPr>
            <a:r>
              <a:rPr lang="pt-BR" b="1" dirty="0" smtClean="0"/>
              <a:t>A. O Primeiro Sonho de Nabucodonosor (2)</a:t>
            </a:r>
            <a:endParaRPr lang="pt-BR" dirty="0" smtClean="0"/>
          </a:p>
          <a:p>
            <a:pPr marL="1263650" indent="-457200">
              <a:buAutoNum type="arabicPeriod" startAt="4"/>
            </a:pPr>
            <a:r>
              <a:rPr lang="pt-BR" dirty="0" smtClean="0"/>
              <a:t>O Sucesso de Daniel (2:24-30)</a:t>
            </a:r>
          </a:p>
          <a:p>
            <a:pPr marL="1712913" indent="-457200">
              <a:buFont typeface="+mj-lt"/>
              <a:buAutoNum type="alphaLcPeriod" startAt="3"/>
            </a:pPr>
            <a:r>
              <a:rPr lang="pt-BR" dirty="0" smtClean="0"/>
              <a:t>O </a:t>
            </a:r>
            <a:r>
              <a:rPr lang="pt-BR" dirty="0"/>
              <a:t>Testemunho de Daniel Ao Rei (2:27-30</a:t>
            </a:r>
            <a:r>
              <a:rPr lang="pt-BR" dirty="0" smtClean="0"/>
              <a:t>)</a:t>
            </a:r>
          </a:p>
          <a:p>
            <a:pPr marL="1712913" indent="-457200">
              <a:buAutoNum type="alphaLcPeriod" startAt="3"/>
            </a:pPr>
            <a:r>
              <a:rPr lang="pt-BR" dirty="0" smtClean="0"/>
              <a:t>Daniel </a:t>
            </a:r>
            <a:r>
              <a:rPr lang="pt-BR" dirty="0"/>
              <a:t>conta o sonho (2:31-35</a:t>
            </a:r>
            <a:r>
              <a:rPr lang="pt-BR" dirty="0" smtClean="0"/>
              <a:t>)</a:t>
            </a:r>
            <a:r>
              <a:rPr lang="pt-BR" dirty="0"/>
              <a:t> </a:t>
            </a:r>
            <a:endParaRPr lang="pt-BR" dirty="0" smtClean="0"/>
          </a:p>
          <a:p>
            <a:pPr marL="1712913" indent="-457200">
              <a:buAutoNum type="alphaLcPeriod" startAt="3"/>
            </a:pPr>
            <a:r>
              <a:rPr lang="pt-BR" dirty="0" smtClean="0"/>
              <a:t>Daniel </a:t>
            </a:r>
            <a:r>
              <a:rPr lang="pt-BR" dirty="0"/>
              <a:t>interpreta o sonho (2:36-45</a:t>
            </a:r>
            <a:r>
              <a:rPr lang="pt-BR" dirty="0" smtClean="0"/>
              <a:t>)</a:t>
            </a:r>
          </a:p>
          <a:p>
            <a:pPr marL="1712913" indent="-457200">
              <a:buAutoNum type="alphaLcPeriod" startAt="3"/>
            </a:pPr>
            <a:endParaRPr lang="pt-BR" dirty="0"/>
          </a:p>
          <a:p>
            <a:pPr marL="0" indent="0">
              <a:buNone/>
            </a:pPr>
            <a:r>
              <a:rPr lang="pt-BR" dirty="0"/>
              <a:t>Quase todos os intérpretes do livro de Daniel seguem a mesma linha de pensamento nos versículos 36 a 45.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56376" y="6309321"/>
            <a:ext cx="1008112" cy="432048"/>
          </a:xfrm>
        </p:spPr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51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2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5567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733256"/>
          </a:xfrm>
        </p:spPr>
        <p:txBody>
          <a:bodyPr>
            <a:noAutofit/>
          </a:bodyPr>
          <a:lstStyle/>
          <a:p>
            <a:pPr marL="1712913" indent="-457200">
              <a:buFont typeface="+mj-lt"/>
              <a:buAutoNum type="alphaLcPeriod" startAt="6"/>
            </a:pPr>
            <a:r>
              <a:rPr lang="pt-BR" b="1" dirty="0" smtClean="0"/>
              <a:t>Daniel interpreta o sonho (2:36-45)</a:t>
            </a:r>
            <a:r>
              <a:rPr lang="pt-BR" dirty="0" smtClean="0"/>
              <a:t> </a:t>
            </a:r>
          </a:p>
          <a:p>
            <a:pPr marL="1655763" lvl="1" indent="61913">
              <a:buNone/>
            </a:pPr>
            <a:r>
              <a:rPr lang="pt-BR" b="1" dirty="0" smtClean="0"/>
              <a:t>1)  A Introdução (2:36)</a:t>
            </a: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568325" indent="-568325">
              <a:buAutoNum type="arabicPlain" startAt="36"/>
            </a:pPr>
            <a:r>
              <a:rPr lang="pt-BR" i="1" dirty="0" smtClean="0"/>
              <a:t>Este </a:t>
            </a:r>
            <a:r>
              <a:rPr lang="pt-BR" i="1" dirty="0"/>
              <a:t>é o sonho; também a sua interpretação diremos na presença do rei. </a:t>
            </a:r>
            <a:endParaRPr lang="pt-BR" i="1" dirty="0" smtClean="0"/>
          </a:p>
          <a:p>
            <a:pPr marL="568325" indent="-568325">
              <a:buAutoNum type="arabicPlain" startAt="36"/>
            </a:pPr>
            <a:endParaRPr lang="pt-BR" i="1" dirty="0"/>
          </a:p>
          <a:p>
            <a:pPr marL="0" indent="0">
              <a:buNone/>
            </a:pPr>
            <a:r>
              <a:rPr lang="pt-BR" dirty="0" smtClean="0"/>
              <a:t>Note bem que a palavra "</a:t>
            </a:r>
            <a:r>
              <a:rPr lang="pt-BR" i="1" dirty="0" smtClean="0"/>
              <a:t>diremos</a:t>
            </a:r>
            <a:r>
              <a:rPr lang="pt-BR" dirty="0" smtClean="0"/>
              <a:t>" é no primeiro pessoa plural do indicativo! Daniel afirma mais uma vez que não é ele mesmo que estava interpretando o sonho do rei, mas Deus, e que ele foi simplesmente um instrumento nas suas mãos.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56376" y="6309321"/>
            <a:ext cx="1008112" cy="432048"/>
          </a:xfrm>
        </p:spPr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52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2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1440160"/>
          </a:xfrm>
        </p:spPr>
        <p:txBody>
          <a:bodyPr>
            <a:noAutofit/>
          </a:bodyPr>
          <a:lstStyle/>
          <a:p>
            <a:pPr marL="1712913" indent="-457200">
              <a:buFont typeface="+mj-lt"/>
              <a:buAutoNum type="alphaLcPeriod" startAt="6"/>
            </a:pPr>
            <a:r>
              <a:rPr lang="pt-BR" b="1" dirty="0" smtClean="0"/>
              <a:t>Daniel interpreta o sonho (2:36-45)</a:t>
            </a:r>
            <a:r>
              <a:rPr lang="pt-BR" dirty="0" smtClean="0"/>
              <a:t> </a:t>
            </a:r>
            <a:br>
              <a:rPr lang="pt-BR" dirty="0" smtClean="0"/>
            </a:br>
            <a:r>
              <a:rPr lang="pt-BR" b="1" dirty="0" smtClean="0"/>
              <a:t>1)  A Introdução (2:36)</a:t>
            </a:r>
            <a:endParaRPr lang="pt-BR" dirty="0" smtClean="0"/>
          </a:p>
          <a:p>
            <a:pPr marL="1712913" indent="-457200">
              <a:buNone/>
            </a:pPr>
            <a:r>
              <a:rPr lang="pt-BR" b="1" dirty="0" smtClean="0"/>
              <a:t>	2)  A Cabeça de Ouro - Babilônia (2:37-38)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56376" y="6309321"/>
            <a:ext cx="1008112" cy="432048"/>
          </a:xfrm>
        </p:spPr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53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2</a:t>
            </a:r>
            <a:endParaRPr lang="pt-BR" dirty="0"/>
          </a:p>
        </p:txBody>
      </p:sp>
      <p:pic>
        <p:nvPicPr>
          <p:cNvPr id="6" name="Picture 4" descr="daniel-statue-10-4"/>
          <p:cNvPicPr>
            <a:picLocks noChangeAspect="1" noChangeArrowheads="1"/>
          </p:cNvPicPr>
          <p:nvPr/>
        </p:nvPicPr>
        <p:blipFill>
          <a:blip r:embed="rId2" cstate="print"/>
          <a:srcRect l="39432" r="37495"/>
          <a:stretch>
            <a:fillRect/>
          </a:stretch>
        </p:blipFill>
        <p:spPr bwMode="auto">
          <a:xfrm flipH="1">
            <a:off x="179512" y="2060848"/>
            <a:ext cx="1584176" cy="45320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1964214" y="2364378"/>
            <a:ext cx="6912768" cy="44936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buFont typeface="Arial" pitchFamily="34" charset="0"/>
              <a:buNone/>
              <a:defRPr/>
            </a:pPr>
            <a:endParaRPr lang="pt-BR" sz="24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68325" indent="-568325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37 	Tu</a:t>
            </a:r>
            <a:r>
              <a:rPr lang="pt-B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ó rei, és rei de reis; a quem o Deus do céu tem dado o reino, o poder, a força, e a glória. 38 E onde quer que habitem os filhos de homens, na tua mão entregou os animais do campo, e as aves do céu, e fez que reinasse sobre todos eles; tu és a cabeça de ouro.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1440160"/>
          </a:xfrm>
        </p:spPr>
        <p:txBody>
          <a:bodyPr>
            <a:noAutofit/>
          </a:bodyPr>
          <a:lstStyle/>
          <a:p>
            <a:pPr marL="1712913" indent="-457200">
              <a:buFont typeface="+mj-lt"/>
              <a:buAutoNum type="alphaLcPeriod" startAt="6"/>
            </a:pPr>
            <a:r>
              <a:rPr lang="pt-BR" b="1" dirty="0" smtClean="0"/>
              <a:t>Daniel interpreta o sonho (2:36-45)</a:t>
            </a:r>
            <a:r>
              <a:rPr lang="pt-BR" dirty="0" smtClean="0"/>
              <a:t> </a:t>
            </a:r>
            <a:br>
              <a:rPr lang="pt-BR" dirty="0" smtClean="0"/>
            </a:br>
            <a:r>
              <a:rPr lang="pt-BR" b="1" dirty="0" smtClean="0"/>
              <a:t>1)  A Introdução (2:36)</a:t>
            </a:r>
            <a:endParaRPr lang="pt-BR" dirty="0" smtClean="0"/>
          </a:p>
          <a:p>
            <a:pPr marL="1712913" indent="-457200">
              <a:buNone/>
            </a:pPr>
            <a:r>
              <a:rPr lang="pt-BR" b="1" dirty="0" smtClean="0"/>
              <a:t>	2)  A Cabeça de Ouro - Babilônia (2:37-38)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56376" y="6309321"/>
            <a:ext cx="1008112" cy="432048"/>
          </a:xfrm>
        </p:spPr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54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2</a:t>
            </a:r>
            <a:endParaRPr lang="pt-BR" dirty="0"/>
          </a:p>
        </p:txBody>
      </p:sp>
      <p:pic>
        <p:nvPicPr>
          <p:cNvPr id="6" name="Picture 4" descr="daniel-statue-10-4"/>
          <p:cNvPicPr>
            <a:picLocks noChangeAspect="1" noChangeArrowheads="1"/>
          </p:cNvPicPr>
          <p:nvPr/>
        </p:nvPicPr>
        <p:blipFill>
          <a:blip r:embed="rId2" cstate="print"/>
          <a:srcRect l="39432" r="37495"/>
          <a:stretch>
            <a:fillRect/>
          </a:stretch>
        </p:blipFill>
        <p:spPr bwMode="auto">
          <a:xfrm flipH="1">
            <a:off x="179512" y="2060848"/>
            <a:ext cx="1584176" cy="45320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1964214" y="2364378"/>
            <a:ext cx="6912768" cy="44936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buFont typeface="Arial" pitchFamily="34" charset="0"/>
              <a:buNone/>
              <a:defRPr/>
            </a:pPr>
            <a:endParaRPr lang="pt-BR" sz="24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pt-B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Nabucodonosor representa o império que governava. Isso porque o Império Babilônico atingiu o auge do seu poder e do seu esplendor sob a liderança deste notável monarca, decaindo rapidamente após a sua morte. Dos 70 anos em que existiu o Império Babilônico, Nabucodonosor governou-o durante 42 anos, tendo antes governado junto com seu pai, </a:t>
            </a:r>
            <a:r>
              <a:rPr lang="pt-BR" sz="2400" b="1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Naboplassar</a:t>
            </a:r>
            <a:r>
              <a:rPr lang="pt-B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durante 3 anos. </a:t>
            </a:r>
          </a:p>
        </p:txBody>
      </p:sp>
    </p:spTree>
    <p:extLst>
      <p:ext uri="{BB962C8B-B14F-4D97-AF65-F5344CB8AC3E}">
        <p14:creationId xmlns:p14="http://schemas.microsoft.com/office/powerpoint/2010/main" val="368186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1440160"/>
          </a:xfrm>
        </p:spPr>
        <p:txBody>
          <a:bodyPr>
            <a:noAutofit/>
          </a:bodyPr>
          <a:lstStyle/>
          <a:p>
            <a:pPr marL="1712913" indent="-457200">
              <a:buFont typeface="+mj-lt"/>
              <a:buAutoNum type="alphaLcPeriod" startAt="6"/>
            </a:pPr>
            <a:r>
              <a:rPr lang="pt-BR" b="1" dirty="0" smtClean="0"/>
              <a:t>Daniel interpreta o sonho (2:36-45)</a:t>
            </a:r>
            <a:r>
              <a:rPr lang="pt-BR" dirty="0" smtClean="0"/>
              <a:t> </a:t>
            </a:r>
            <a:br>
              <a:rPr lang="pt-BR" dirty="0" smtClean="0"/>
            </a:br>
            <a:r>
              <a:rPr lang="pt-BR" b="1" dirty="0" smtClean="0"/>
              <a:t>1)  A Introdução (2:36)</a:t>
            </a:r>
            <a:endParaRPr lang="pt-BR" dirty="0" smtClean="0"/>
          </a:p>
          <a:p>
            <a:pPr marL="1712913" indent="-457200">
              <a:buNone/>
            </a:pPr>
            <a:r>
              <a:rPr lang="pt-BR" b="1" dirty="0" smtClean="0"/>
              <a:t>	2)  A Cabeça de Ouro - Babilônia (2:37-38)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56376" y="6309321"/>
            <a:ext cx="1008112" cy="432048"/>
          </a:xfrm>
        </p:spPr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55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2</a:t>
            </a:r>
            <a:endParaRPr lang="pt-BR" dirty="0"/>
          </a:p>
        </p:txBody>
      </p:sp>
      <p:pic>
        <p:nvPicPr>
          <p:cNvPr id="6" name="Picture 4" descr="daniel-statue-10-4"/>
          <p:cNvPicPr>
            <a:picLocks noChangeAspect="1" noChangeArrowheads="1"/>
          </p:cNvPicPr>
          <p:nvPr/>
        </p:nvPicPr>
        <p:blipFill>
          <a:blip r:embed="rId2" cstate="print"/>
          <a:srcRect l="39432" r="37495"/>
          <a:stretch>
            <a:fillRect/>
          </a:stretch>
        </p:blipFill>
        <p:spPr bwMode="auto">
          <a:xfrm flipH="1">
            <a:off x="179512" y="2060848"/>
            <a:ext cx="1584176" cy="45320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1964214" y="2364378"/>
            <a:ext cx="6912768" cy="44936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buFont typeface="Arial" pitchFamily="34" charset="0"/>
              <a:buNone/>
              <a:defRPr/>
            </a:pPr>
            <a:endParaRPr lang="pt-BR" sz="24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pt-B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Portanto, esteve à frente do gover­no por 45 ano. </a:t>
            </a:r>
            <a:r>
              <a:rPr lang="pt-BR" sz="2400" b="1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Nabopolassar</a:t>
            </a:r>
            <a:r>
              <a:rPr lang="pt-B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que governou a Babilônia durante 21 anos, de 625-604 A.C., preparou o terreno sobre o qual seu filho construi­ria um império mundial.</a:t>
            </a:r>
          </a:p>
        </p:txBody>
      </p:sp>
    </p:spTree>
    <p:extLst>
      <p:ext uri="{BB962C8B-B14F-4D97-AF65-F5344CB8AC3E}">
        <p14:creationId xmlns:p14="http://schemas.microsoft.com/office/powerpoint/2010/main" val="2667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1440160"/>
          </a:xfrm>
        </p:spPr>
        <p:txBody>
          <a:bodyPr>
            <a:noAutofit/>
          </a:bodyPr>
          <a:lstStyle/>
          <a:p>
            <a:pPr marL="1712913" indent="-457200">
              <a:buFont typeface="+mj-lt"/>
              <a:buAutoNum type="alphaLcPeriod" startAt="6"/>
            </a:pPr>
            <a:r>
              <a:rPr lang="pt-BR" b="1" dirty="0" smtClean="0"/>
              <a:t>Daniel interpreta o sonho (2:36-45)</a:t>
            </a:r>
            <a:r>
              <a:rPr lang="pt-BR" dirty="0" smtClean="0"/>
              <a:t> </a:t>
            </a:r>
            <a:br>
              <a:rPr lang="pt-BR" dirty="0" smtClean="0"/>
            </a:br>
            <a:r>
              <a:rPr lang="pt-BR" b="1" dirty="0" smtClean="0"/>
              <a:t>1)  A Introdução (2:36)</a:t>
            </a:r>
            <a:endParaRPr lang="pt-BR" dirty="0" smtClean="0"/>
          </a:p>
          <a:p>
            <a:pPr marL="1712913" indent="-457200">
              <a:buNone/>
            </a:pPr>
            <a:r>
              <a:rPr lang="pt-BR" b="1" dirty="0" smtClean="0"/>
              <a:t>	2)  A Cabeça de Ouro - Babilônia (2:37-38)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56376" y="6309321"/>
            <a:ext cx="1008112" cy="432048"/>
          </a:xfrm>
        </p:spPr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56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2</a:t>
            </a:r>
            <a:endParaRPr lang="pt-BR" dirty="0"/>
          </a:p>
        </p:txBody>
      </p:sp>
      <p:pic>
        <p:nvPicPr>
          <p:cNvPr id="6" name="Picture 4" descr="daniel-statue-10-4"/>
          <p:cNvPicPr>
            <a:picLocks noChangeAspect="1" noChangeArrowheads="1"/>
          </p:cNvPicPr>
          <p:nvPr/>
        </p:nvPicPr>
        <p:blipFill>
          <a:blip r:embed="rId2" cstate="print"/>
          <a:srcRect l="39432" r="37495"/>
          <a:stretch>
            <a:fillRect/>
          </a:stretch>
        </p:blipFill>
        <p:spPr bwMode="auto">
          <a:xfrm flipH="1">
            <a:off x="179512" y="2060848"/>
            <a:ext cx="1584176" cy="45320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1964214" y="2364378"/>
            <a:ext cx="6912768" cy="44936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buFont typeface="Arial" pitchFamily="34" charset="0"/>
              <a:buNone/>
              <a:defRPr/>
            </a:pPr>
            <a:endParaRPr lang="pt-BR" sz="24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pt-B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Mesmo que tinham impérios mundiais antes, Nabucodonosor tinha mais êxito do que qualquer outra antes dele a não ser Ninrode. Ele dominou toda a terra e fez de Babilônia a rainha das nações, a capital da civilização, o centro da cultura e a sede do comércio. O mais ilustre em todos os aspectos, menos em extensão geográfica, pois nesse sentido, o maior de todos foi o Império Grego.</a:t>
            </a:r>
          </a:p>
        </p:txBody>
      </p:sp>
    </p:spTree>
    <p:extLst>
      <p:ext uri="{BB962C8B-B14F-4D97-AF65-F5344CB8AC3E}">
        <p14:creationId xmlns:p14="http://schemas.microsoft.com/office/powerpoint/2010/main" val="132386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1440160"/>
          </a:xfrm>
        </p:spPr>
        <p:txBody>
          <a:bodyPr>
            <a:noAutofit/>
          </a:bodyPr>
          <a:lstStyle/>
          <a:p>
            <a:pPr marL="1712913" indent="-457200">
              <a:buFont typeface="+mj-lt"/>
              <a:buAutoNum type="alphaLcPeriod" startAt="6"/>
            </a:pPr>
            <a:r>
              <a:rPr lang="pt-BR" b="1" dirty="0" smtClean="0"/>
              <a:t>Daniel interpreta o sonho (2:36-45)</a:t>
            </a:r>
            <a:r>
              <a:rPr lang="pt-BR" dirty="0" smtClean="0"/>
              <a:t> </a:t>
            </a:r>
            <a:br>
              <a:rPr lang="pt-BR" dirty="0" smtClean="0"/>
            </a:br>
            <a:r>
              <a:rPr lang="pt-BR" b="1" dirty="0" smtClean="0"/>
              <a:t>1)  A Introdução (2:36)</a:t>
            </a:r>
            <a:endParaRPr lang="pt-BR" dirty="0" smtClean="0"/>
          </a:p>
          <a:p>
            <a:pPr marL="1712913" indent="-457200">
              <a:buNone/>
            </a:pPr>
            <a:r>
              <a:rPr lang="pt-BR" b="1" dirty="0" smtClean="0"/>
              <a:t>	2)  A Cabeça de Ouro - Babilônia (2:37-38)</a:t>
            </a:r>
            <a:r>
              <a:rPr lang="pt-BR" dirty="0">
                <a:solidFill>
                  <a:prstClr val="white"/>
                </a:solidFill>
              </a:rPr>
              <a:t> </a:t>
            </a:r>
            <a:endParaRPr lang="pt-BR" dirty="0" smtClean="0">
              <a:solidFill>
                <a:prstClr val="white"/>
              </a:solidFill>
            </a:endParaRPr>
          </a:p>
          <a:p>
            <a:pPr marL="2112963" indent="-395288">
              <a:buNone/>
            </a:pPr>
            <a:r>
              <a:rPr lang="pt-BR" dirty="0" smtClean="0">
                <a:solidFill>
                  <a:prstClr val="white"/>
                </a:solidFill>
              </a:rPr>
              <a:t>3)  O </a:t>
            </a:r>
            <a:r>
              <a:rPr lang="pt-BR" dirty="0">
                <a:solidFill>
                  <a:prstClr val="white"/>
                </a:solidFill>
              </a:rPr>
              <a:t>Peito de Os Braços de Prata - Medo-Persa (2:39a</a:t>
            </a:r>
            <a:r>
              <a:rPr lang="pt-BR" dirty="0" smtClean="0">
                <a:solidFill>
                  <a:prstClr val="white"/>
                </a:solidFill>
              </a:rPr>
              <a:t>)</a:t>
            </a:r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56376" y="6309321"/>
            <a:ext cx="1008112" cy="432048"/>
          </a:xfrm>
        </p:spPr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57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2</a:t>
            </a:r>
            <a:endParaRPr lang="pt-BR" dirty="0"/>
          </a:p>
        </p:txBody>
      </p:sp>
      <p:pic>
        <p:nvPicPr>
          <p:cNvPr id="6" name="Picture 4" descr="daniel-statue-10-4"/>
          <p:cNvPicPr>
            <a:picLocks noChangeAspect="1" noChangeArrowheads="1"/>
          </p:cNvPicPr>
          <p:nvPr/>
        </p:nvPicPr>
        <p:blipFill>
          <a:blip r:embed="rId2" cstate="print"/>
          <a:srcRect l="39432" r="37495"/>
          <a:stretch>
            <a:fillRect/>
          </a:stretch>
        </p:blipFill>
        <p:spPr bwMode="auto">
          <a:xfrm flipH="1">
            <a:off x="179512" y="2060848"/>
            <a:ext cx="1584176" cy="45320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1896668" y="3327866"/>
            <a:ext cx="6912768" cy="32650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568325" indent="-568325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pt-BR" sz="24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39 </a:t>
            </a:r>
            <a:r>
              <a:rPr lang="pt-BR" sz="24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E </a:t>
            </a:r>
            <a:r>
              <a:rPr lang="pt-BR" sz="24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depois de ti se levantará outro reino, inferior ao teu;</a:t>
            </a:r>
          </a:p>
        </p:txBody>
      </p:sp>
    </p:spTree>
    <p:extLst>
      <p:ext uri="{BB962C8B-B14F-4D97-AF65-F5344CB8AC3E}">
        <p14:creationId xmlns:p14="http://schemas.microsoft.com/office/powerpoint/2010/main" val="902269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1440160"/>
          </a:xfrm>
        </p:spPr>
        <p:txBody>
          <a:bodyPr>
            <a:noAutofit/>
          </a:bodyPr>
          <a:lstStyle/>
          <a:p>
            <a:pPr marL="1712913" indent="-457200">
              <a:buFont typeface="+mj-lt"/>
              <a:buAutoNum type="alphaLcPeriod" startAt="6"/>
            </a:pPr>
            <a:r>
              <a:rPr lang="pt-BR" b="1" dirty="0" smtClean="0"/>
              <a:t>Daniel interpreta o sonho (2:36-45)</a:t>
            </a:r>
            <a:r>
              <a:rPr lang="pt-BR" dirty="0" smtClean="0"/>
              <a:t> </a:t>
            </a:r>
            <a:br>
              <a:rPr lang="pt-BR" dirty="0" smtClean="0"/>
            </a:br>
            <a:r>
              <a:rPr lang="pt-BR" b="1" dirty="0" smtClean="0"/>
              <a:t>1)  A Introdução (2:36)</a:t>
            </a:r>
            <a:endParaRPr lang="pt-BR" dirty="0" smtClean="0"/>
          </a:p>
          <a:p>
            <a:pPr marL="1712913" indent="-457200">
              <a:buNone/>
            </a:pPr>
            <a:r>
              <a:rPr lang="pt-BR" b="1" dirty="0" smtClean="0"/>
              <a:t>	2)  A Cabeça de Ouro - Babilônia (2:37-38)</a:t>
            </a:r>
            <a:r>
              <a:rPr lang="pt-BR" dirty="0">
                <a:solidFill>
                  <a:prstClr val="white"/>
                </a:solidFill>
              </a:rPr>
              <a:t> </a:t>
            </a:r>
            <a:endParaRPr lang="pt-BR" dirty="0" smtClean="0">
              <a:solidFill>
                <a:prstClr val="white"/>
              </a:solidFill>
            </a:endParaRPr>
          </a:p>
          <a:p>
            <a:pPr marL="2112963" indent="-395288">
              <a:buNone/>
            </a:pPr>
            <a:r>
              <a:rPr lang="pt-BR" dirty="0" smtClean="0">
                <a:solidFill>
                  <a:prstClr val="white"/>
                </a:solidFill>
              </a:rPr>
              <a:t>3)  O </a:t>
            </a:r>
            <a:r>
              <a:rPr lang="pt-BR" dirty="0">
                <a:solidFill>
                  <a:prstClr val="white"/>
                </a:solidFill>
              </a:rPr>
              <a:t>Peito de Os Braços de Prata - Medo-Persa (2:39a</a:t>
            </a:r>
            <a:r>
              <a:rPr lang="pt-BR" dirty="0" smtClean="0">
                <a:solidFill>
                  <a:prstClr val="white"/>
                </a:solidFill>
              </a:rPr>
              <a:t>)</a:t>
            </a:r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56376" y="6309321"/>
            <a:ext cx="1008112" cy="432048"/>
          </a:xfrm>
        </p:spPr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58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2</a:t>
            </a:r>
            <a:endParaRPr lang="pt-BR" dirty="0"/>
          </a:p>
        </p:txBody>
      </p:sp>
      <p:pic>
        <p:nvPicPr>
          <p:cNvPr id="6" name="Picture 4" descr="daniel-statue-10-4"/>
          <p:cNvPicPr>
            <a:picLocks noChangeAspect="1" noChangeArrowheads="1"/>
          </p:cNvPicPr>
          <p:nvPr/>
        </p:nvPicPr>
        <p:blipFill>
          <a:blip r:embed="rId2" cstate="print"/>
          <a:srcRect l="39432" r="37495"/>
          <a:stretch>
            <a:fillRect/>
          </a:stretch>
        </p:blipFill>
        <p:spPr bwMode="auto">
          <a:xfrm flipH="1">
            <a:off x="179512" y="2060848"/>
            <a:ext cx="1584176" cy="45320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1896668" y="3327866"/>
            <a:ext cx="6912768" cy="32650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pt-B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 segunda império era o Império Medo-Persa. Como o nome já indica, e como os dois braços ligados pelo peito representam, trata-se de um império que seria formado pela união de dois povos: os medos, habitantes da Média, e os persas, habitantes da Pérsio. Este império é também conhecido simplesmente pelo nome de Pérsio, pois os persas eram mais predominante.</a:t>
            </a:r>
          </a:p>
        </p:txBody>
      </p:sp>
    </p:spTree>
    <p:extLst>
      <p:ext uri="{BB962C8B-B14F-4D97-AF65-F5344CB8AC3E}">
        <p14:creationId xmlns:p14="http://schemas.microsoft.com/office/powerpoint/2010/main" val="136006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1440160"/>
          </a:xfrm>
        </p:spPr>
        <p:txBody>
          <a:bodyPr>
            <a:noAutofit/>
          </a:bodyPr>
          <a:lstStyle/>
          <a:p>
            <a:pPr marL="1712913" indent="-457200">
              <a:buFont typeface="+mj-lt"/>
              <a:buAutoNum type="alphaLcPeriod" startAt="6"/>
            </a:pPr>
            <a:r>
              <a:rPr lang="pt-BR" dirty="0"/>
              <a:t>Daniel interpreta o sonho (2:36-45)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b="1" dirty="0" smtClean="0"/>
              <a:t>1)  A Introdução (2:36)</a:t>
            </a:r>
            <a:endParaRPr lang="pt-BR" dirty="0" smtClean="0"/>
          </a:p>
          <a:p>
            <a:pPr marL="1712913" indent="-457200">
              <a:buNone/>
            </a:pPr>
            <a:r>
              <a:rPr lang="pt-BR" b="1" dirty="0" smtClean="0"/>
              <a:t>	2)  A Cabeça de Ouro - Babilônia (2:37-38)</a:t>
            </a:r>
            <a:r>
              <a:rPr lang="pt-BR" dirty="0">
                <a:solidFill>
                  <a:prstClr val="white"/>
                </a:solidFill>
              </a:rPr>
              <a:t> </a:t>
            </a:r>
            <a:endParaRPr lang="pt-BR" dirty="0" smtClean="0">
              <a:solidFill>
                <a:prstClr val="white"/>
              </a:solidFill>
            </a:endParaRPr>
          </a:p>
          <a:p>
            <a:pPr marL="2112963" indent="-395288">
              <a:buNone/>
            </a:pPr>
            <a:r>
              <a:rPr lang="pt-BR" dirty="0" smtClean="0">
                <a:solidFill>
                  <a:prstClr val="white"/>
                </a:solidFill>
              </a:rPr>
              <a:t>3)  O </a:t>
            </a:r>
            <a:r>
              <a:rPr lang="pt-BR" dirty="0">
                <a:solidFill>
                  <a:prstClr val="white"/>
                </a:solidFill>
              </a:rPr>
              <a:t>Peito de Os Braços de Prata - Medo-Persa (2:39a</a:t>
            </a:r>
            <a:r>
              <a:rPr lang="pt-BR" dirty="0" smtClean="0">
                <a:solidFill>
                  <a:prstClr val="white"/>
                </a:solidFill>
              </a:rPr>
              <a:t>)</a:t>
            </a:r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56376" y="6309321"/>
            <a:ext cx="1008112" cy="432048"/>
          </a:xfrm>
        </p:spPr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59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2</a:t>
            </a:r>
            <a:endParaRPr lang="pt-BR" dirty="0"/>
          </a:p>
        </p:txBody>
      </p:sp>
      <p:pic>
        <p:nvPicPr>
          <p:cNvPr id="6" name="Picture 4" descr="daniel-statue-10-4"/>
          <p:cNvPicPr>
            <a:picLocks noChangeAspect="1" noChangeArrowheads="1"/>
          </p:cNvPicPr>
          <p:nvPr/>
        </p:nvPicPr>
        <p:blipFill>
          <a:blip r:embed="rId2" cstate="print"/>
          <a:srcRect l="39432" r="37495"/>
          <a:stretch>
            <a:fillRect/>
          </a:stretch>
        </p:blipFill>
        <p:spPr bwMode="auto">
          <a:xfrm flipH="1">
            <a:off x="179512" y="2060848"/>
            <a:ext cx="1584176" cy="45320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1896668" y="3327866"/>
            <a:ext cx="6912768" cy="32650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pt-B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 formação deste Império começou em 550 A.C. quando Ciro, O Grande derrotou o último rei de Medo, e anexou toda a terra que ganhava ao Império dele, de Persa. Foi em 539 que derrotou Babilônia, que marca provavelmente o início profético do Império. O fim do Império era acerca de 330 D.C., quando caiu para Alexandre, O Grande, de Grécia.</a:t>
            </a:r>
          </a:p>
        </p:txBody>
      </p:sp>
    </p:spTree>
    <p:extLst>
      <p:ext uri="{BB962C8B-B14F-4D97-AF65-F5344CB8AC3E}">
        <p14:creationId xmlns:p14="http://schemas.microsoft.com/office/powerpoint/2010/main" val="67130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b="1" dirty="0" smtClean="0"/>
              <a:t>II. A História das Nações (2-7)</a:t>
            </a:r>
            <a:endParaRPr lang="pt-BR" dirty="0" smtClean="0"/>
          </a:p>
          <a:p>
            <a:pPr indent="14288">
              <a:buNone/>
            </a:pPr>
            <a:r>
              <a:rPr lang="pt-BR" b="1" dirty="0" smtClean="0"/>
              <a:t>A. O Primeiro Sonho de Nabucodonosor (2)</a:t>
            </a:r>
            <a:endParaRPr lang="pt-BR" dirty="0" smtClean="0"/>
          </a:p>
          <a:p>
            <a:pPr marL="1263650" indent="-457200">
              <a:buAutoNum type="arabicPeriod"/>
            </a:pPr>
            <a:r>
              <a:rPr lang="pt-BR" b="1" dirty="0" smtClean="0"/>
              <a:t>A Situação: O Rei tem um sonho e um espírito perturbado (2:1-2).</a:t>
            </a:r>
            <a:r>
              <a:rPr lang="pt-BR" dirty="0" smtClean="0"/>
              <a:t> </a:t>
            </a:r>
            <a:br>
              <a:rPr lang="pt-BR" dirty="0" smtClean="0"/>
            </a:b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Temos que lembrar isso: para Daniel não existiu nenhuma contradição, problema ou dificuldade entre </a:t>
            </a:r>
            <a:r>
              <a:rPr lang="pt-BR" dirty="0" smtClean="0"/>
              <a:t>estas duas </a:t>
            </a:r>
            <a:r>
              <a:rPr lang="pt-BR" dirty="0" smtClean="0"/>
              <a:t>passagens. A contradição é somente aparente, realmente não existe. Na mente de Daniel o sentido era tão claro que ele não pensava que era necessário dar uma explicação para </a:t>
            </a:r>
            <a:r>
              <a:rPr lang="pt-BR" dirty="0" smtClean="0"/>
              <a:t> </a:t>
            </a:r>
            <a:r>
              <a:rPr lang="pt-BR" dirty="0" smtClean="0"/>
              <a:t>seus leitores.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6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2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1440160"/>
          </a:xfrm>
        </p:spPr>
        <p:txBody>
          <a:bodyPr>
            <a:noAutofit/>
          </a:bodyPr>
          <a:lstStyle/>
          <a:p>
            <a:pPr marL="1712913" indent="-457200">
              <a:buFont typeface="+mj-lt"/>
              <a:buAutoNum type="alphaLcPeriod" startAt="6"/>
            </a:pPr>
            <a:r>
              <a:rPr lang="pt-BR" b="1" dirty="0" smtClean="0"/>
              <a:t>Daniel interpreta o sonho (2:36-45)</a:t>
            </a:r>
            <a:r>
              <a:rPr lang="pt-BR" dirty="0" smtClean="0"/>
              <a:t> </a:t>
            </a:r>
            <a:br>
              <a:rPr lang="pt-BR" dirty="0" smtClean="0"/>
            </a:br>
            <a:r>
              <a:rPr lang="pt-BR" b="1" dirty="0" smtClean="0"/>
              <a:t>1)  A Introdução (2:36)</a:t>
            </a:r>
            <a:endParaRPr lang="pt-BR" dirty="0" smtClean="0"/>
          </a:p>
          <a:p>
            <a:pPr marL="1712913" indent="-457200">
              <a:buNone/>
            </a:pPr>
            <a:r>
              <a:rPr lang="pt-BR" b="1" dirty="0" smtClean="0"/>
              <a:t>	2)  A Cabeça de Ouro - Babilônia (2:37-38)</a:t>
            </a:r>
            <a:r>
              <a:rPr lang="pt-BR" dirty="0">
                <a:solidFill>
                  <a:prstClr val="white"/>
                </a:solidFill>
              </a:rPr>
              <a:t> </a:t>
            </a:r>
            <a:endParaRPr lang="pt-BR" dirty="0" smtClean="0">
              <a:solidFill>
                <a:prstClr val="white"/>
              </a:solidFill>
            </a:endParaRPr>
          </a:p>
          <a:p>
            <a:pPr marL="2174875" indent="-457200">
              <a:buAutoNum type="arabicParenR" startAt="3"/>
            </a:pPr>
            <a:r>
              <a:rPr lang="pt-BR" dirty="0" smtClean="0">
                <a:solidFill>
                  <a:prstClr val="white"/>
                </a:solidFill>
              </a:rPr>
              <a:t>O </a:t>
            </a:r>
            <a:r>
              <a:rPr lang="pt-BR" dirty="0">
                <a:solidFill>
                  <a:prstClr val="white"/>
                </a:solidFill>
              </a:rPr>
              <a:t>Peito de Os Braços de Prata - Medo-Persa (2:39a</a:t>
            </a:r>
            <a:r>
              <a:rPr lang="pt-BR" dirty="0" smtClean="0">
                <a:solidFill>
                  <a:prstClr val="white"/>
                </a:solidFill>
              </a:rPr>
              <a:t>)</a:t>
            </a:r>
          </a:p>
          <a:p>
            <a:pPr marL="2174875" indent="-457200">
              <a:buFont typeface="Arial" pitchFamily="34" charset="0"/>
              <a:buAutoNum type="arabicParenR" startAt="3"/>
            </a:pPr>
            <a:r>
              <a:rPr lang="pt-BR" dirty="0">
                <a:solidFill>
                  <a:prstClr val="white"/>
                </a:solidFill>
              </a:rPr>
              <a:t>O Ventre e Os Quadris de Bronze - Grécia (2:39b)</a:t>
            </a:r>
          </a:p>
          <a:p>
            <a:pPr marL="2174875" indent="-457200">
              <a:buAutoNum type="arabicParenR" startAt="3"/>
            </a:pPr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56376" y="6309321"/>
            <a:ext cx="1008112" cy="432048"/>
          </a:xfrm>
        </p:spPr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60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2</a:t>
            </a:r>
            <a:endParaRPr lang="pt-BR" dirty="0"/>
          </a:p>
        </p:txBody>
      </p:sp>
      <p:pic>
        <p:nvPicPr>
          <p:cNvPr id="6" name="Picture 4" descr="daniel-statue-10-4"/>
          <p:cNvPicPr>
            <a:picLocks noChangeAspect="1" noChangeArrowheads="1"/>
          </p:cNvPicPr>
          <p:nvPr/>
        </p:nvPicPr>
        <p:blipFill>
          <a:blip r:embed="rId2" cstate="print"/>
          <a:srcRect l="39432" r="37495"/>
          <a:stretch>
            <a:fillRect/>
          </a:stretch>
        </p:blipFill>
        <p:spPr bwMode="auto">
          <a:xfrm flipH="1">
            <a:off x="179512" y="2060848"/>
            <a:ext cx="1584176" cy="45320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1968480" y="4005064"/>
            <a:ext cx="6912768" cy="27363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568325" indent="-568325">
              <a:spcBef>
                <a:spcPct val="20000"/>
              </a:spcBef>
              <a:defRPr/>
            </a:pPr>
            <a:r>
              <a:rPr lang="pt-BR" sz="24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39 	...e </a:t>
            </a:r>
            <a:r>
              <a:rPr lang="pt-BR" sz="24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um terceiro reino, de bronze, o qual dominará sobre toda a terra.</a:t>
            </a:r>
          </a:p>
        </p:txBody>
      </p:sp>
    </p:spTree>
    <p:extLst>
      <p:ext uri="{BB962C8B-B14F-4D97-AF65-F5344CB8AC3E}">
        <p14:creationId xmlns:p14="http://schemas.microsoft.com/office/powerpoint/2010/main" val="3519126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1440160"/>
          </a:xfrm>
        </p:spPr>
        <p:txBody>
          <a:bodyPr>
            <a:noAutofit/>
          </a:bodyPr>
          <a:lstStyle/>
          <a:p>
            <a:pPr marL="1712913" indent="-457200">
              <a:buFont typeface="+mj-lt"/>
              <a:buAutoNum type="alphaLcPeriod" startAt="6"/>
            </a:pPr>
            <a:r>
              <a:rPr lang="pt-BR" b="1" dirty="0" smtClean="0"/>
              <a:t>Daniel interpreta o sonho (2:36-45)</a:t>
            </a:r>
            <a:r>
              <a:rPr lang="pt-BR" dirty="0" smtClean="0"/>
              <a:t> </a:t>
            </a:r>
            <a:br>
              <a:rPr lang="pt-BR" dirty="0" smtClean="0"/>
            </a:br>
            <a:r>
              <a:rPr lang="pt-BR" b="1" dirty="0" smtClean="0"/>
              <a:t>1)  A Introdução (2:36)</a:t>
            </a:r>
            <a:endParaRPr lang="pt-BR" dirty="0" smtClean="0"/>
          </a:p>
          <a:p>
            <a:pPr marL="1712913" indent="-457200">
              <a:buNone/>
            </a:pPr>
            <a:r>
              <a:rPr lang="pt-BR" b="1" dirty="0" smtClean="0"/>
              <a:t>	2)  A Cabeça de Ouro - Babilônia (2:37-38)</a:t>
            </a:r>
            <a:r>
              <a:rPr lang="pt-BR" dirty="0">
                <a:solidFill>
                  <a:prstClr val="white"/>
                </a:solidFill>
              </a:rPr>
              <a:t> </a:t>
            </a:r>
            <a:endParaRPr lang="pt-BR" dirty="0" smtClean="0">
              <a:solidFill>
                <a:prstClr val="white"/>
              </a:solidFill>
            </a:endParaRPr>
          </a:p>
          <a:p>
            <a:pPr marL="2174875" indent="-457200">
              <a:buAutoNum type="arabicParenR" startAt="3"/>
            </a:pPr>
            <a:r>
              <a:rPr lang="pt-BR" dirty="0" smtClean="0">
                <a:solidFill>
                  <a:prstClr val="white"/>
                </a:solidFill>
              </a:rPr>
              <a:t>O </a:t>
            </a:r>
            <a:r>
              <a:rPr lang="pt-BR" dirty="0">
                <a:solidFill>
                  <a:prstClr val="white"/>
                </a:solidFill>
              </a:rPr>
              <a:t>Peito de Os Braços de Prata - Medo-Persa (2:39a</a:t>
            </a:r>
            <a:r>
              <a:rPr lang="pt-BR" dirty="0" smtClean="0">
                <a:solidFill>
                  <a:prstClr val="white"/>
                </a:solidFill>
              </a:rPr>
              <a:t>)</a:t>
            </a:r>
          </a:p>
          <a:p>
            <a:pPr marL="2174875" indent="-457200">
              <a:buFont typeface="Arial" pitchFamily="34" charset="0"/>
              <a:buAutoNum type="arabicParenR" startAt="3"/>
            </a:pPr>
            <a:r>
              <a:rPr lang="pt-BR" dirty="0">
                <a:solidFill>
                  <a:prstClr val="white"/>
                </a:solidFill>
              </a:rPr>
              <a:t>O Ventre e Os Quadris de Bronze - Grécia (2:39b)</a:t>
            </a:r>
          </a:p>
          <a:p>
            <a:pPr marL="2174875" indent="-457200">
              <a:buAutoNum type="arabicParenR" startAt="3"/>
            </a:pPr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56376" y="6309321"/>
            <a:ext cx="1008112" cy="432048"/>
          </a:xfrm>
        </p:spPr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61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2</a:t>
            </a:r>
            <a:endParaRPr lang="pt-BR" dirty="0"/>
          </a:p>
        </p:txBody>
      </p:sp>
      <p:pic>
        <p:nvPicPr>
          <p:cNvPr id="6" name="Picture 4" descr="daniel-statue-10-4"/>
          <p:cNvPicPr>
            <a:picLocks noChangeAspect="1" noChangeArrowheads="1"/>
          </p:cNvPicPr>
          <p:nvPr/>
        </p:nvPicPr>
        <p:blipFill>
          <a:blip r:embed="rId2" cstate="print"/>
          <a:srcRect l="39432" r="37495"/>
          <a:stretch>
            <a:fillRect/>
          </a:stretch>
        </p:blipFill>
        <p:spPr bwMode="auto">
          <a:xfrm flipH="1">
            <a:off x="179512" y="2060848"/>
            <a:ext cx="1584176" cy="45320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1968480" y="4005064"/>
            <a:ext cx="6912768" cy="27363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pt-B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 terceiro império mundial, representado pelo ventre e pelos quadris de bronze, foi Grécia. No começo foi grande em extensão, mas desintegrou-se logo após a morte de seu fundador. O grande feito deste Império era para helenizar todos os países que conquistava. </a:t>
            </a:r>
          </a:p>
        </p:txBody>
      </p:sp>
    </p:spTree>
    <p:extLst>
      <p:ext uri="{BB962C8B-B14F-4D97-AF65-F5344CB8AC3E}">
        <p14:creationId xmlns:p14="http://schemas.microsoft.com/office/powerpoint/2010/main" val="39949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1440160"/>
          </a:xfrm>
        </p:spPr>
        <p:txBody>
          <a:bodyPr>
            <a:noAutofit/>
          </a:bodyPr>
          <a:lstStyle/>
          <a:p>
            <a:pPr marL="1712913" indent="-457200">
              <a:buFont typeface="+mj-lt"/>
              <a:buAutoNum type="alphaLcPeriod" startAt="6"/>
            </a:pPr>
            <a:r>
              <a:rPr lang="pt-BR" b="1" dirty="0" smtClean="0"/>
              <a:t>Daniel interpreta o sonho (2:36-45)</a:t>
            </a:r>
            <a:r>
              <a:rPr lang="pt-BR" dirty="0" smtClean="0"/>
              <a:t> </a:t>
            </a:r>
            <a:br>
              <a:rPr lang="pt-BR" dirty="0" smtClean="0"/>
            </a:br>
            <a:r>
              <a:rPr lang="pt-BR" b="1" dirty="0" smtClean="0"/>
              <a:t>1)  A Introdução (2:36)</a:t>
            </a:r>
            <a:endParaRPr lang="pt-BR" dirty="0" smtClean="0"/>
          </a:p>
          <a:p>
            <a:pPr marL="1712913" indent="-457200">
              <a:buNone/>
            </a:pPr>
            <a:r>
              <a:rPr lang="pt-BR" b="1" dirty="0" smtClean="0"/>
              <a:t>	2)  A Cabeça de Ouro - Babilônia (2:37-38)</a:t>
            </a:r>
            <a:r>
              <a:rPr lang="pt-BR" dirty="0">
                <a:solidFill>
                  <a:prstClr val="white"/>
                </a:solidFill>
              </a:rPr>
              <a:t> </a:t>
            </a:r>
            <a:endParaRPr lang="pt-BR" dirty="0" smtClean="0">
              <a:solidFill>
                <a:prstClr val="white"/>
              </a:solidFill>
            </a:endParaRPr>
          </a:p>
          <a:p>
            <a:pPr marL="2174875" indent="-457200">
              <a:buAutoNum type="arabicParenR" startAt="3"/>
            </a:pPr>
            <a:r>
              <a:rPr lang="pt-BR" dirty="0" smtClean="0">
                <a:solidFill>
                  <a:prstClr val="white"/>
                </a:solidFill>
              </a:rPr>
              <a:t>O </a:t>
            </a:r>
            <a:r>
              <a:rPr lang="pt-BR" dirty="0">
                <a:solidFill>
                  <a:prstClr val="white"/>
                </a:solidFill>
              </a:rPr>
              <a:t>Peito de Os Braços de Prata - Medo-Persa (2:39a</a:t>
            </a:r>
            <a:r>
              <a:rPr lang="pt-BR" dirty="0" smtClean="0">
                <a:solidFill>
                  <a:prstClr val="white"/>
                </a:solidFill>
              </a:rPr>
              <a:t>)</a:t>
            </a:r>
          </a:p>
          <a:p>
            <a:pPr marL="2174875" indent="-457200">
              <a:buFont typeface="Arial" pitchFamily="34" charset="0"/>
              <a:buAutoNum type="arabicParenR" startAt="3"/>
            </a:pPr>
            <a:r>
              <a:rPr lang="pt-BR" dirty="0">
                <a:solidFill>
                  <a:prstClr val="white"/>
                </a:solidFill>
              </a:rPr>
              <a:t>O Ventre e Os Quadris de Bronze - Grécia (2:39b)</a:t>
            </a:r>
          </a:p>
          <a:p>
            <a:pPr marL="2174875" indent="-457200">
              <a:buAutoNum type="arabicParenR" startAt="3"/>
            </a:pPr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56376" y="6309321"/>
            <a:ext cx="1008112" cy="432048"/>
          </a:xfrm>
        </p:spPr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62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2</a:t>
            </a:r>
            <a:endParaRPr lang="pt-BR" dirty="0"/>
          </a:p>
        </p:txBody>
      </p:sp>
      <p:pic>
        <p:nvPicPr>
          <p:cNvPr id="6" name="Picture 4" descr="daniel-statue-10-4"/>
          <p:cNvPicPr>
            <a:picLocks noChangeAspect="1" noChangeArrowheads="1"/>
          </p:cNvPicPr>
          <p:nvPr/>
        </p:nvPicPr>
        <p:blipFill>
          <a:blip r:embed="rId2" cstate="print"/>
          <a:srcRect l="39432" r="37495"/>
          <a:stretch>
            <a:fillRect/>
          </a:stretch>
        </p:blipFill>
        <p:spPr bwMode="auto">
          <a:xfrm flipH="1">
            <a:off x="179512" y="2060848"/>
            <a:ext cx="1584176" cy="45320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1968480" y="4005064"/>
            <a:ext cx="6912768" cy="27363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pt-B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Quer dizer, introduziu coisas de sua pátria em cada nações conquistada que influen­ciaria os costumes e a maneira de viver deles. Assim deu para o mundo inteiro uma língua comum, a grega, e isso preparava o fácil expansão do evangelho séculos mais tarde. </a:t>
            </a:r>
          </a:p>
        </p:txBody>
      </p:sp>
    </p:spTree>
    <p:extLst>
      <p:ext uri="{BB962C8B-B14F-4D97-AF65-F5344CB8AC3E}">
        <p14:creationId xmlns:p14="http://schemas.microsoft.com/office/powerpoint/2010/main" val="105697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1440160"/>
          </a:xfrm>
        </p:spPr>
        <p:txBody>
          <a:bodyPr>
            <a:noAutofit/>
          </a:bodyPr>
          <a:lstStyle/>
          <a:p>
            <a:pPr marL="1712913" indent="-457200">
              <a:buFont typeface="+mj-lt"/>
              <a:buAutoNum type="alphaLcPeriod" startAt="6"/>
            </a:pPr>
            <a:r>
              <a:rPr lang="pt-BR" b="1" dirty="0" smtClean="0"/>
              <a:t>Daniel interpreta o sonho (2:36-45)</a:t>
            </a:r>
            <a:r>
              <a:rPr lang="pt-BR" dirty="0" smtClean="0"/>
              <a:t> </a:t>
            </a:r>
          </a:p>
          <a:p>
            <a:pPr marL="2062163" lvl="1" indent="-406400">
              <a:buNone/>
            </a:pPr>
            <a:r>
              <a:rPr lang="pt-BR" dirty="0" smtClean="0"/>
              <a:t>5)	As </a:t>
            </a:r>
            <a:r>
              <a:rPr lang="pt-BR" dirty="0"/>
              <a:t>Pernas de Ferro e Os Pés de Ferro e Barro - Roma (2:40-43)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56376" y="6309321"/>
            <a:ext cx="1008112" cy="432048"/>
          </a:xfrm>
        </p:spPr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63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2</a:t>
            </a:r>
            <a:endParaRPr lang="pt-BR" dirty="0"/>
          </a:p>
        </p:txBody>
      </p:sp>
      <p:pic>
        <p:nvPicPr>
          <p:cNvPr id="6" name="Picture 4" descr="daniel-statue-10-4"/>
          <p:cNvPicPr>
            <a:picLocks noChangeAspect="1" noChangeArrowheads="1"/>
          </p:cNvPicPr>
          <p:nvPr/>
        </p:nvPicPr>
        <p:blipFill>
          <a:blip r:embed="rId2" cstate="print"/>
          <a:srcRect l="39432" r="37495"/>
          <a:stretch>
            <a:fillRect/>
          </a:stretch>
        </p:blipFill>
        <p:spPr bwMode="auto">
          <a:xfrm flipH="1">
            <a:off x="179512" y="2060848"/>
            <a:ext cx="1584176" cy="45320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1964214" y="2364378"/>
            <a:ext cx="6912768" cy="44936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568325" indent="-568325">
              <a:spcBef>
                <a:spcPct val="20000"/>
              </a:spcBef>
              <a:defRPr/>
            </a:pPr>
            <a:r>
              <a:rPr lang="pt-BR" sz="24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40 	E </a:t>
            </a:r>
            <a:r>
              <a:rPr lang="pt-BR" sz="24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 quarto reino será forte como ferro; pois, como o ferro, esmiúça e quebra tudo; como o ferro que quebra todas as coisas, assim ele esmiuçará e fará em pedaços. 41 E, quanto ao que viste dos pés e dos dedos, em parte de barro de oleiro, e em parte de ferro, isso será um reino dividido; contudo haverá nele alguma coisa da firmeza do ferro, pois viste o ferro misturado com barro de lodo. </a:t>
            </a:r>
          </a:p>
        </p:txBody>
      </p:sp>
    </p:spTree>
    <p:extLst>
      <p:ext uri="{BB962C8B-B14F-4D97-AF65-F5344CB8AC3E}">
        <p14:creationId xmlns:p14="http://schemas.microsoft.com/office/powerpoint/2010/main" val="4171569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1440160"/>
          </a:xfrm>
        </p:spPr>
        <p:txBody>
          <a:bodyPr>
            <a:noAutofit/>
          </a:bodyPr>
          <a:lstStyle/>
          <a:p>
            <a:pPr marL="1712913" indent="-457200">
              <a:buFont typeface="+mj-lt"/>
              <a:buAutoNum type="alphaLcPeriod" startAt="6"/>
            </a:pPr>
            <a:r>
              <a:rPr lang="pt-BR" b="1" dirty="0" smtClean="0"/>
              <a:t>Daniel interpreta o sonho (2:36-45)</a:t>
            </a:r>
            <a:r>
              <a:rPr lang="pt-BR" dirty="0" smtClean="0"/>
              <a:t> </a:t>
            </a:r>
          </a:p>
          <a:p>
            <a:pPr marL="2062163" lvl="1" indent="-406400">
              <a:buNone/>
            </a:pPr>
            <a:r>
              <a:rPr lang="pt-BR" dirty="0" smtClean="0"/>
              <a:t>5)	As </a:t>
            </a:r>
            <a:r>
              <a:rPr lang="pt-BR" dirty="0"/>
              <a:t>Pernas de Ferro e Os Pés de Ferro e Barro - Roma (2:40-43)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56376" y="6309321"/>
            <a:ext cx="1008112" cy="432048"/>
          </a:xfrm>
        </p:spPr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64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2</a:t>
            </a:r>
            <a:endParaRPr lang="pt-BR" dirty="0"/>
          </a:p>
        </p:txBody>
      </p:sp>
      <p:pic>
        <p:nvPicPr>
          <p:cNvPr id="6" name="Picture 4" descr="daniel-statue-10-4"/>
          <p:cNvPicPr>
            <a:picLocks noChangeAspect="1" noChangeArrowheads="1"/>
          </p:cNvPicPr>
          <p:nvPr/>
        </p:nvPicPr>
        <p:blipFill>
          <a:blip r:embed="rId2" cstate="print"/>
          <a:srcRect l="39432" r="37495"/>
          <a:stretch>
            <a:fillRect/>
          </a:stretch>
        </p:blipFill>
        <p:spPr bwMode="auto">
          <a:xfrm flipH="1">
            <a:off x="179512" y="2060848"/>
            <a:ext cx="1584176" cy="45320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1964214" y="2364378"/>
            <a:ext cx="6912768" cy="44936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568325" indent="-568325">
              <a:spcBef>
                <a:spcPct val="20000"/>
              </a:spcBef>
              <a:defRPr/>
            </a:pPr>
            <a:r>
              <a:rPr lang="pt-BR" sz="24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42 </a:t>
            </a:r>
            <a:r>
              <a:rPr lang="pt-BR" sz="24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 como os dedos dos pés eram em parte de ferro e em parte de barro, assim por uma parte o reino será forte, e por outra será frágil. 43 Quanto ao que viste do ferro misturado com barro de lodo, misturar-se-ão com semente humana, mas não se ligarão um ao outro, assim como o ferro não se mistura com o barro</a:t>
            </a:r>
            <a:r>
              <a:rPr lang="pt-B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marL="568325" indent="-568325">
              <a:spcBef>
                <a:spcPct val="20000"/>
              </a:spcBef>
              <a:defRPr/>
            </a:pPr>
            <a:endParaRPr lang="pt-BR" sz="2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921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1440160"/>
          </a:xfrm>
        </p:spPr>
        <p:txBody>
          <a:bodyPr>
            <a:noAutofit/>
          </a:bodyPr>
          <a:lstStyle/>
          <a:p>
            <a:pPr marL="1712913" indent="-457200">
              <a:buFont typeface="+mj-lt"/>
              <a:buAutoNum type="alphaLcPeriod" startAt="6"/>
            </a:pPr>
            <a:r>
              <a:rPr lang="pt-BR" b="1" dirty="0" smtClean="0"/>
              <a:t>Daniel interpreta o sonho (2:36-45)</a:t>
            </a:r>
            <a:r>
              <a:rPr lang="pt-BR" dirty="0" smtClean="0"/>
              <a:t> </a:t>
            </a:r>
          </a:p>
          <a:p>
            <a:pPr marL="2062163" lvl="1" indent="-406400">
              <a:buNone/>
            </a:pPr>
            <a:r>
              <a:rPr lang="pt-BR" dirty="0" smtClean="0"/>
              <a:t>5)	As </a:t>
            </a:r>
            <a:r>
              <a:rPr lang="pt-BR" dirty="0"/>
              <a:t>Pernas de Ferro e Os Pés de Ferro e Barro - Roma (2:40-43</a:t>
            </a:r>
            <a:r>
              <a:rPr lang="pt-BR" dirty="0" smtClean="0"/>
              <a:t>)</a:t>
            </a:r>
          </a:p>
          <a:p>
            <a:pPr marL="2062163" lvl="1" indent="-406400">
              <a:buNone/>
            </a:pP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56376" y="6309321"/>
            <a:ext cx="1008112" cy="432048"/>
          </a:xfrm>
        </p:spPr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65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2</a:t>
            </a:r>
            <a:endParaRPr lang="pt-BR" dirty="0"/>
          </a:p>
        </p:txBody>
      </p:sp>
      <p:pic>
        <p:nvPicPr>
          <p:cNvPr id="6" name="Picture 4" descr="daniel-statue-10-4"/>
          <p:cNvPicPr>
            <a:picLocks noChangeAspect="1" noChangeArrowheads="1"/>
          </p:cNvPicPr>
          <p:nvPr/>
        </p:nvPicPr>
        <p:blipFill>
          <a:blip r:embed="rId2" cstate="print"/>
          <a:srcRect l="39432" r="37495"/>
          <a:stretch>
            <a:fillRect/>
          </a:stretch>
        </p:blipFill>
        <p:spPr bwMode="auto">
          <a:xfrm flipH="1">
            <a:off x="179512" y="2060848"/>
            <a:ext cx="1584176" cy="45320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1964214" y="2364378"/>
            <a:ext cx="6912768" cy="44936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endParaRPr lang="pt-BR" sz="24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 </a:t>
            </a:r>
            <a:r>
              <a:rPr lang="pt-B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quarto reino, é evidente, era o Império Romano, que começou unida, mas depois foi dividiu: O Império Ocidental e o Império Oriental; é representado pela parte inferior do corpo, dividindo-se nas duas pernas. </a:t>
            </a:r>
            <a:endParaRPr lang="pt-BR" sz="24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  <a:defRPr/>
            </a:pPr>
            <a:endParaRPr lang="pt-BR" sz="2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pt-B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Era o mais forte dos quatro, mais, internamente, o seu valor e a sua qualidade, eram inferior aos seus predecessores. </a:t>
            </a:r>
          </a:p>
          <a:p>
            <a:pPr>
              <a:spcBef>
                <a:spcPct val="20000"/>
              </a:spcBef>
              <a:defRPr/>
            </a:pPr>
            <a:endParaRPr lang="pt-BR" sz="2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68325" indent="-568325">
              <a:spcBef>
                <a:spcPct val="20000"/>
              </a:spcBef>
              <a:defRPr/>
            </a:pPr>
            <a:endParaRPr lang="pt-BR" sz="2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4869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1440160"/>
          </a:xfrm>
        </p:spPr>
        <p:txBody>
          <a:bodyPr>
            <a:noAutofit/>
          </a:bodyPr>
          <a:lstStyle/>
          <a:p>
            <a:pPr marL="1712913" indent="-457200">
              <a:buFont typeface="+mj-lt"/>
              <a:buAutoNum type="alphaLcPeriod" startAt="6"/>
            </a:pPr>
            <a:r>
              <a:rPr lang="pt-BR" b="1" dirty="0" smtClean="0"/>
              <a:t>Daniel interpreta o sonho (2:36-45)</a:t>
            </a:r>
            <a:r>
              <a:rPr lang="pt-BR" dirty="0" smtClean="0"/>
              <a:t> </a:t>
            </a:r>
          </a:p>
          <a:p>
            <a:pPr marL="2062163" lvl="1" indent="-406400">
              <a:buNone/>
            </a:pPr>
            <a:r>
              <a:rPr lang="pt-BR" dirty="0" smtClean="0"/>
              <a:t>5)	As </a:t>
            </a:r>
            <a:r>
              <a:rPr lang="pt-BR" dirty="0"/>
              <a:t>Pernas de Ferro e Os Pés de Ferro e Barro - Roma (2:40-43)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56376" y="6309321"/>
            <a:ext cx="1008112" cy="432048"/>
          </a:xfrm>
        </p:spPr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66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2</a:t>
            </a:r>
            <a:endParaRPr lang="pt-BR" dirty="0"/>
          </a:p>
        </p:txBody>
      </p:sp>
      <p:pic>
        <p:nvPicPr>
          <p:cNvPr id="6" name="Picture 4" descr="daniel-statue-10-4"/>
          <p:cNvPicPr>
            <a:picLocks noChangeAspect="1" noChangeArrowheads="1"/>
          </p:cNvPicPr>
          <p:nvPr/>
        </p:nvPicPr>
        <p:blipFill>
          <a:blip r:embed="rId2" cstate="print"/>
          <a:srcRect l="39432" r="37495"/>
          <a:stretch>
            <a:fillRect/>
          </a:stretch>
        </p:blipFill>
        <p:spPr bwMode="auto">
          <a:xfrm flipH="1">
            <a:off x="179512" y="2060848"/>
            <a:ext cx="1584176" cy="45320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1964214" y="2364378"/>
            <a:ext cx="6912768" cy="44936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endParaRPr lang="pt-BR" sz="24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Talvez </a:t>
            </a:r>
            <a:r>
              <a:rPr lang="pt-B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as pernas, sendo a parte mais comprido do corpo, indicaram que este Império ficará o mais tempo. </a:t>
            </a:r>
          </a:p>
          <a:p>
            <a:pPr>
              <a:spcBef>
                <a:spcPct val="20000"/>
              </a:spcBef>
              <a:defRPr/>
            </a:pPr>
            <a:endParaRPr lang="pt-BR" sz="2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68325" indent="-568325">
              <a:spcBef>
                <a:spcPct val="20000"/>
              </a:spcBef>
              <a:defRPr/>
            </a:pPr>
            <a:endParaRPr lang="pt-BR" sz="2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677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1440160"/>
          </a:xfrm>
        </p:spPr>
        <p:txBody>
          <a:bodyPr>
            <a:noAutofit/>
          </a:bodyPr>
          <a:lstStyle/>
          <a:p>
            <a:pPr marL="1712913" indent="-457200">
              <a:buFont typeface="+mj-lt"/>
              <a:buAutoNum type="alphaLcPeriod" startAt="6"/>
            </a:pPr>
            <a:r>
              <a:rPr lang="pt-BR" dirty="0"/>
              <a:t>Daniel interpreta o sonho (2:36-45) </a:t>
            </a:r>
          </a:p>
          <a:p>
            <a:pPr marL="2062163" lvl="1" indent="-406400">
              <a:buNone/>
            </a:pPr>
            <a:r>
              <a:rPr lang="pt-BR" dirty="0"/>
              <a:t>5)	As Pernas de Ferro e Os Pés de Ferro e Barro - Roma (2:40-43</a:t>
            </a:r>
            <a:r>
              <a:rPr lang="pt-BR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56376" y="6309321"/>
            <a:ext cx="1008112" cy="432048"/>
          </a:xfrm>
        </p:spPr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67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2</a:t>
            </a:r>
            <a:endParaRPr lang="pt-BR" dirty="0"/>
          </a:p>
        </p:txBody>
      </p:sp>
      <p:pic>
        <p:nvPicPr>
          <p:cNvPr id="6" name="Picture 4" descr="daniel-statue-10-4"/>
          <p:cNvPicPr>
            <a:picLocks noChangeAspect="1" noChangeArrowheads="1"/>
          </p:cNvPicPr>
          <p:nvPr/>
        </p:nvPicPr>
        <p:blipFill>
          <a:blip r:embed="rId2" cstate="print"/>
          <a:srcRect l="39432" r="37495"/>
          <a:stretch>
            <a:fillRect/>
          </a:stretch>
        </p:blipFill>
        <p:spPr bwMode="auto">
          <a:xfrm flipH="1">
            <a:off x="179512" y="2060848"/>
            <a:ext cx="1584176" cy="45320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1964214" y="2348880"/>
            <a:ext cx="7179786" cy="39604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Império </a:t>
            </a:r>
            <a:r>
              <a:rPr lang="pt-B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Babilônico (625 até 550 A.C.) = 75 anos.</a:t>
            </a:r>
          </a:p>
          <a:p>
            <a:pPr>
              <a:spcBef>
                <a:spcPct val="20000"/>
              </a:spcBef>
              <a:defRPr/>
            </a:pPr>
            <a:endParaRPr lang="pt-BR" sz="1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pt-B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Império Medo-Persa (550 até 331 A.C.) = 219 anos.</a:t>
            </a:r>
          </a:p>
          <a:p>
            <a:pPr>
              <a:spcBef>
                <a:spcPct val="20000"/>
              </a:spcBef>
              <a:defRPr/>
            </a:pPr>
            <a:endParaRPr lang="pt-BR" sz="2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  <a:defRPr/>
            </a:pPr>
            <a:endParaRPr lang="pt-BR" sz="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pt-B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Império Grego (331 até 146 A.C.) = 185 anos.</a:t>
            </a:r>
          </a:p>
          <a:p>
            <a:pPr>
              <a:spcBef>
                <a:spcPct val="20000"/>
              </a:spcBef>
              <a:defRPr/>
            </a:pPr>
            <a:endParaRPr lang="pt-BR" sz="2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  <a:defRPr/>
            </a:pPr>
            <a:endParaRPr lang="pt-BR" sz="2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pt-B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Império Romano (146 até 565 D.C.) = 711 anos.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1440160"/>
          </a:xfrm>
        </p:spPr>
        <p:txBody>
          <a:bodyPr>
            <a:noAutofit/>
          </a:bodyPr>
          <a:lstStyle/>
          <a:p>
            <a:pPr marL="1712913" indent="-457200">
              <a:buFont typeface="+mj-lt"/>
              <a:buAutoNum type="alphaLcPeriod" startAt="6"/>
            </a:pPr>
            <a:r>
              <a:rPr lang="pt-BR" dirty="0"/>
              <a:t>Daniel interpreta o sonho (2:36-45) </a:t>
            </a:r>
          </a:p>
          <a:p>
            <a:pPr marL="2062163" lvl="1" indent="-406400">
              <a:buNone/>
            </a:pPr>
            <a:r>
              <a:rPr lang="pt-BR" dirty="0"/>
              <a:t>5)	As Pernas de Ferro e Os Pés de Ferro e Barro - Roma (2:40-43</a:t>
            </a:r>
            <a:r>
              <a:rPr lang="pt-BR" dirty="0" smtClean="0"/>
              <a:t>)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56376" y="6309321"/>
            <a:ext cx="1008112" cy="432048"/>
          </a:xfrm>
        </p:spPr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68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2</a:t>
            </a:r>
            <a:endParaRPr lang="pt-BR" dirty="0"/>
          </a:p>
        </p:txBody>
      </p:sp>
      <p:pic>
        <p:nvPicPr>
          <p:cNvPr id="6" name="Picture 4" descr="daniel-statue-10-4"/>
          <p:cNvPicPr>
            <a:picLocks noChangeAspect="1" noChangeArrowheads="1"/>
          </p:cNvPicPr>
          <p:nvPr/>
        </p:nvPicPr>
        <p:blipFill>
          <a:blip r:embed="rId2" cstate="print"/>
          <a:srcRect l="39432" r="37495"/>
          <a:stretch>
            <a:fillRect/>
          </a:stretch>
        </p:blipFill>
        <p:spPr bwMode="auto">
          <a:xfrm flipH="1">
            <a:off x="179512" y="2060848"/>
            <a:ext cx="1584176" cy="45320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1964214" y="2391762"/>
            <a:ext cx="6912768" cy="44936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pt-B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 Império Romano começou a ser uma potência muitos antes da Era Cristã, acerca de 190 A.C., e continuou até 565 D.C. Durante os primeiros séculos da Era Cristã (e já antes), foi um império poderoso como o ferro. Ela devorava, fazia em pedaços e pousava a pés qualquer nação que não se lhe sujeitasse. No quinto século D.C., porém, as tribos germânicas começaram a vibrar-lhe golpes formidáveis na região ocidental. Várias tribos, mesmo as por Roma conquistadas, contribuiriam para o seu enfraquecimento.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1440160"/>
          </a:xfrm>
        </p:spPr>
        <p:txBody>
          <a:bodyPr>
            <a:noAutofit/>
          </a:bodyPr>
          <a:lstStyle/>
          <a:p>
            <a:pPr marL="1712913" indent="-457200">
              <a:buFont typeface="+mj-lt"/>
              <a:buAutoNum type="alphaLcPeriod" startAt="6"/>
            </a:pPr>
            <a:r>
              <a:rPr lang="pt-BR" dirty="0"/>
              <a:t>Daniel interpreta o sonho (2:36-45) </a:t>
            </a:r>
          </a:p>
          <a:p>
            <a:pPr marL="2062163" lvl="1" indent="-406400">
              <a:buNone/>
            </a:pPr>
            <a:r>
              <a:rPr lang="pt-BR" dirty="0"/>
              <a:t>5)	As Pernas de Ferro e Os Pés de Ferro e Barro - Roma (2:40-43</a:t>
            </a:r>
            <a:r>
              <a:rPr lang="pt-BR" dirty="0" smtClean="0"/>
              <a:t>)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56376" y="6309321"/>
            <a:ext cx="1008112" cy="432048"/>
          </a:xfrm>
        </p:spPr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69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2</a:t>
            </a:r>
            <a:endParaRPr lang="pt-BR" dirty="0"/>
          </a:p>
        </p:txBody>
      </p:sp>
      <p:pic>
        <p:nvPicPr>
          <p:cNvPr id="6" name="Picture 4" descr="daniel-statue-10-4"/>
          <p:cNvPicPr>
            <a:picLocks noChangeAspect="1" noChangeArrowheads="1"/>
          </p:cNvPicPr>
          <p:nvPr/>
        </p:nvPicPr>
        <p:blipFill>
          <a:blip r:embed="rId2" cstate="print"/>
          <a:srcRect l="39432" r="37495"/>
          <a:stretch>
            <a:fillRect/>
          </a:stretch>
        </p:blipFill>
        <p:spPr bwMode="auto">
          <a:xfrm flipH="1">
            <a:off x="179512" y="2060848"/>
            <a:ext cx="1584176" cy="45320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1964214" y="2348880"/>
            <a:ext cx="6912768" cy="35283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pt-B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Os turcos e os sarracenos foram também outra arma mortal em seu enfraquecimento; especialmen­te na parte oriental do Império. O fim chegou quando os chamados "bárbaros" terminaram com o Império do Ocidente em 565 D.C.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73325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b="1" dirty="0" smtClean="0"/>
              <a:t>II. A História das Nações (2-7)</a:t>
            </a:r>
            <a:endParaRPr lang="pt-BR" dirty="0" smtClean="0"/>
          </a:p>
          <a:p>
            <a:pPr indent="14288">
              <a:buNone/>
            </a:pPr>
            <a:r>
              <a:rPr lang="pt-BR" b="1" dirty="0" smtClean="0"/>
              <a:t>A. O Primeiro Sonho de Nabucodonosor (2)</a:t>
            </a:r>
            <a:endParaRPr lang="pt-BR" dirty="0" smtClean="0"/>
          </a:p>
          <a:p>
            <a:pPr marL="1263650" indent="-457200">
              <a:buAutoNum type="arabicPeriod"/>
            </a:pPr>
            <a:r>
              <a:rPr lang="pt-BR" b="1" dirty="0" smtClean="0"/>
              <a:t>A Situação: O Rei tem um sonho e um espírito perturbado (2:1-2).</a:t>
            </a:r>
            <a:r>
              <a:rPr lang="pt-BR" dirty="0" smtClean="0"/>
              <a:t> </a:t>
            </a:r>
            <a:br>
              <a:rPr lang="pt-BR" dirty="0" smtClean="0"/>
            </a:b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Há varias explicações dadas para este problema:</a:t>
            </a:r>
          </a:p>
          <a:p>
            <a:pPr marL="457200" indent="-457200">
              <a:buAutoNum type="arabicParenR"/>
            </a:pPr>
            <a:r>
              <a:rPr lang="pt-BR" dirty="0" smtClean="0"/>
              <a:t>É possível que </a:t>
            </a:r>
            <a:r>
              <a:rPr lang="pt-BR" dirty="0" smtClean="0"/>
              <a:t>o </a:t>
            </a:r>
            <a:r>
              <a:rPr lang="pt-BR" dirty="0" smtClean="0"/>
              <a:t>sonho do rei </a:t>
            </a:r>
            <a:r>
              <a:rPr lang="pt-BR" dirty="0" smtClean="0"/>
              <a:t>aconteceu durante </a:t>
            </a:r>
            <a:r>
              <a:rPr lang="pt-BR" dirty="0" smtClean="0"/>
              <a:t>o segundo ano de treinamento. Os acontecimentos escritos neste livro não são necessariamente em ordem </a:t>
            </a:r>
            <a:r>
              <a:rPr lang="pt-BR" dirty="0" smtClean="0"/>
              <a:t>cronológica.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2) É possível que o treinamento começou um pouco antes da morte de seu pai Nabopolassar. Se fosse assim, eles </a:t>
            </a:r>
            <a:r>
              <a:rPr lang="pt-BR" dirty="0" smtClean="0"/>
              <a:t>terminariam o </a:t>
            </a:r>
            <a:r>
              <a:rPr lang="pt-BR" dirty="0" smtClean="0"/>
              <a:t>seu treinamento no segundo ano de Nabucodonosor.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7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2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1440160"/>
          </a:xfrm>
        </p:spPr>
        <p:txBody>
          <a:bodyPr>
            <a:noAutofit/>
          </a:bodyPr>
          <a:lstStyle/>
          <a:p>
            <a:pPr marL="1712913" indent="-457200">
              <a:buFont typeface="+mj-lt"/>
              <a:buAutoNum type="alphaLcPeriod" startAt="6"/>
            </a:pPr>
            <a:r>
              <a:rPr lang="pt-BR" dirty="0"/>
              <a:t>Daniel interpreta o sonho (2:36-45) </a:t>
            </a:r>
          </a:p>
          <a:p>
            <a:pPr marL="2062163" lvl="1" indent="-406400">
              <a:buNone/>
            </a:pPr>
            <a:r>
              <a:rPr lang="pt-BR" dirty="0"/>
              <a:t>5)	As Pernas de Ferro e Os Pés de Ferro e Barro - Roma (2:40-43</a:t>
            </a:r>
            <a:r>
              <a:rPr lang="pt-BR" dirty="0" smtClean="0"/>
              <a:t>)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56376" y="6309321"/>
            <a:ext cx="1008112" cy="432048"/>
          </a:xfrm>
        </p:spPr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70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2</a:t>
            </a:r>
            <a:endParaRPr lang="pt-BR" dirty="0"/>
          </a:p>
        </p:txBody>
      </p:sp>
      <p:pic>
        <p:nvPicPr>
          <p:cNvPr id="6" name="Picture 4" descr="daniel-statue-10-4"/>
          <p:cNvPicPr>
            <a:picLocks noChangeAspect="1" noChangeArrowheads="1"/>
          </p:cNvPicPr>
          <p:nvPr/>
        </p:nvPicPr>
        <p:blipFill>
          <a:blip r:embed="rId2" cstate="print"/>
          <a:srcRect l="39432" r="37495"/>
          <a:stretch>
            <a:fillRect/>
          </a:stretch>
        </p:blipFill>
        <p:spPr bwMode="auto">
          <a:xfrm flipH="1">
            <a:off x="179512" y="2060848"/>
            <a:ext cx="1584176" cy="45320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1964214" y="2420888"/>
            <a:ext cx="6912768" cy="37444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pt-B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Dado ao seu sistema de governo, o reino tinha seus pontos frágeis. O imperador dividia o poder com o senado. Também o povo tinha que ser considerado e satisfeito nas horas críticas. Daí o lema: "Pão e circo". Quando o povo tinha alimentos e diversões, ele era controlável. Além disso houve muita traição e muitos assassinatos nos círculos governamentais.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1440160"/>
          </a:xfrm>
        </p:spPr>
        <p:txBody>
          <a:bodyPr>
            <a:noAutofit/>
          </a:bodyPr>
          <a:lstStyle/>
          <a:p>
            <a:pPr marL="1712913" indent="-457200">
              <a:buFont typeface="+mj-lt"/>
              <a:buAutoNum type="alphaLcPeriod" startAt="6"/>
            </a:pPr>
            <a:r>
              <a:rPr lang="pt-BR" dirty="0"/>
              <a:t>Daniel interpreta o sonho (2:36-45) </a:t>
            </a:r>
          </a:p>
          <a:p>
            <a:pPr marL="2062163" lvl="1" indent="-406400">
              <a:buNone/>
            </a:pPr>
            <a:r>
              <a:rPr lang="pt-BR" dirty="0"/>
              <a:t>5)	As Pernas de Ferro e Os Pés de Ferro e Barro - Roma (2:40-43</a:t>
            </a:r>
            <a:r>
              <a:rPr lang="pt-BR" dirty="0" smtClean="0"/>
              <a:t>)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56376" y="6309321"/>
            <a:ext cx="1008112" cy="432048"/>
          </a:xfrm>
        </p:spPr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71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2</a:t>
            </a:r>
            <a:endParaRPr lang="pt-BR" dirty="0"/>
          </a:p>
        </p:txBody>
      </p:sp>
      <p:pic>
        <p:nvPicPr>
          <p:cNvPr id="6" name="Picture 4" descr="daniel-statue-10-4"/>
          <p:cNvPicPr>
            <a:picLocks noChangeAspect="1" noChangeArrowheads="1"/>
          </p:cNvPicPr>
          <p:nvPr/>
        </p:nvPicPr>
        <p:blipFill>
          <a:blip r:embed="rId2" cstate="print"/>
          <a:srcRect l="39432" r="37495"/>
          <a:stretch>
            <a:fillRect/>
          </a:stretch>
        </p:blipFill>
        <p:spPr bwMode="auto">
          <a:xfrm flipH="1">
            <a:off x="179512" y="2060848"/>
            <a:ext cx="1584176" cy="45320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1964214" y="2319754"/>
            <a:ext cx="6912768" cy="44936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pt-B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Até os nossos dias a confederação das dez nações, ou os dez reis, figurados pelos dedos dos pés (o mesmo com os dez chifres no 7:7-20), não manifestou-se. Este parte da profecia é ainda futuro. Os dez reis farão com o </a:t>
            </a:r>
            <a:r>
              <a:rPr lang="pt-BR" sz="2400" b="1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Anti-cristo</a:t>
            </a:r>
            <a:r>
              <a:rPr lang="pt-B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uma coligação, sob seu governo. Muitos acham que o MERCADO COMUM EUROPEU seja o princípio da formação desta grande profecia. Atualmente, a sede desta organização é estabeleci­da na Bélgica, mas certamente com a ascensão do </a:t>
            </a:r>
            <a:r>
              <a:rPr lang="pt-BR" sz="2400" b="1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Anti-cristo</a:t>
            </a:r>
            <a:r>
              <a:rPr lang="pt-B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a sede de tudo isso irá para Roma.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1440160"/>
          </a:xfrm>
        </p:spPr>
        <p:txBody>
          <a:bodyPr>
            <a:noAutofit/>
          </a:bodyPr>
          <a:lstStyle/>
          <a:p>
            <a:pPr marL="1712913" indent="-457200">
              <a:buFont typeface="+mj-lt"/>
              <a:buAutoNum type="alphaLcPeriod" startAt="6"/>
            </a:pPr>
            <a:r>
              <a:rPr lang="pt-BR" b="1" dirty="0" smtClean="0"/>
              <a:t>Daniel interpreta o sonho (2:36-45)</a:t>
            </a:r>
            <a:r>
              <a:rPr lang="pt-BR" dirty="0" smtClean="0"/>
              <a:t> 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56376" y="6309321"/>
            <a:ext cx="1008112" cy="432048"/>
          </a:xfrm>
        </p:spPr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72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2</a:t>
            </a:r>
            <a:endParaRPr lang="pt-BR" dirty="0"/>
          </a:p>
        </p:txBody>
      </p:sp>
      <p:pic>
        <p:nvPicPr>
          <p:cNvPr id="6" name="Picture 4" descr="daniel-statue-10-4"/>
          <p:cNvPicPr>
            <a:picLocks noChangeAspect="1" noChangeArrowheads="1"/>
          </p:cNvPicPr>
          <p:nvPr/>
        </p:nvPicPr>
        <p:blipFill>
          <a:blip r:embed="rId2" cstate="print"/>
          <a:srcRect l="39432" r="37495"/>
          <a:stretch>
            <a:fillRect/>
          </a:stretch>
        </p:blipFill>
        <p:spPr bwMode="auto">
          <a:xfrm flipH="1">
            <a:off x="179512" y="2060848"/>
            <a:ext cx="1584176" cy="45320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1964214" y="1556792"/>
            <a:ext cx="6912768" cy="44936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57188" indent="-357188">
              <a:spcBef>
                <a:spcPct val="20000"/>
              </a:spcBef>
              <a:defRPr/>
            </a:pPr>
            <a:r>
              <a:rPr lang="pt-B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6) 	A Pedra Cortado Sem Mãos - Cristo (</a:t>
            </a:r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2:44-45a)</a:t>
            </a:r>
            <a:endParaRPr lang="pt-BR" sz="2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68325" indent="-568325">
              <a:spcBef>
                <a:spcPct val="20000"/>
              </a:spcBef>
              <a:tabLst>
                <a:tab pos="357188" algn="l"/>
              </a:tabLst>
              <a:defRPr/>
            </a:pPr>
            <a:r>
              <a:rPr lang="pt-B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44 </a:t>
            </a:r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Mas</a:t>
            </a:r>
            <a:r>
              <a:rPr lang="pt-B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nos dias desses reis, o Deus do céu levantará um reino que não será jamais destruído; e este reino não passará a outro povo; esmiuçará e consumirá todos esses reinos, mas ele mesmo subsistirá para sempre, 45 Da maneira que viste que do monte foi cortada uma pedra, sem auxílio de mãos, e ela esmiuçou o ferro, o bronze, o barro, a prata e o ouro; </a:t>
            </a:r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pt-BR" sz="2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5882486"/>
            <a:ext cx="7048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6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1440160"/>
          </a:xfrm>
        </p:spPr>
        <p:txBody>
          <a:bodyPr>
            <a:noAutofit/>
          </a:bodyPr>
          <a:lstStyle/>
          <a:p>
            <a:pPr marL="1712913" indent="-457200">
              <a:buFont typeface="+mj-lt"/>
              <a:buAutoNum type="alphaLcPeriod" startAt="6"/>
            </a:pPr>
            <a:r>
              <a:rPr lang="pt-BR" b="1" dirty="0" smtClean="0"/>
              <a:t>Daniel interpreta o sonho (2:36-45)</a:t>
            </a:r>
            <a:r>
              <a:rPr lang="pt-BR" dirty="0" smtClean="0"/>
              <a:t> 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56376" y="6309321"/>
            <a:ext cx="1008112" cy="432048"/>
          </a:xfrm>
        </p:spPr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73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2</a:t>
            </a:r>
            <a:endParaRPr lang="pt-BR" dirty="0"/>
          </a:p>
        </p:txBody>
      </p:sp>
      <p:pic>
        <p:nvPicPr>
          <p:cNvPr id="6" name="Picture 4" descr="daniel-statue-10-4"/>
          <p:cNvPicPr>
            <a:picLocks noChangeAspect="1" noChangeArrowheads="1"/>
          </p:cNvPicPr>
          <p:nvPr/>
        </p:nvPicPr>
        <p:blipFill>
          <a:blip r:embed="rId2" cstate="print"/>
          <a:srcRect l="39432" r="37495"/>
          <a:stretch>
            <a:fillRect/>
          </a:stretch>
        </p:blipFill>
        <p:spPr bwMode="auto">
          <a:xfrm flipH="1">
            <a:off x="179512" y="2060848"/>
            <a:ext cx="1584176" cy="45320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1964214" y="1556792"/>
            <a:ext cx="6912768" cy="44936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57188" indent="-357188">
              <a:spcBef>
                <a:spcPct val="20000"/>
              </a:spcBef>
              <a:defRPr/>
            </a:pPr>
            <a:r>
              <a:rPr lang="pt-B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6) 	A Pedra Cortado Sem Mãos - Cristo (</a:t>
            </a:r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2:44-45a)</a:t>
            </a:r>
            <a:endParaRPr lang="pt-BR" sz="2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  <a:tabLst>
                <a:tab pos="357188" algn="l"/>
              </a:tabLst>
              <a:defRPr/>
            </a:pPr>
            <a:r>
              <a:rPr lang="pt-B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 pedra (Cristo), do monte (reino de Deus), cortada sem mãos (sem o esforço humano porque é Deus e assim eterna), haveria de ferir a estátua, não na cabeça, nem no peito e braços, nem nas pernas, mas cairá sobre os "pés" da estátua: os dez reis escatológicos que reinarão no Império Romano revivificado durante a tribulação. Isso acontecerá na volta de Cristo na revelação, com a igreja, para      	julgar o mundo. 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5882486"/>
            <a:ext cx="7048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67958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1440160"/>
          </a:xfrm>
        </p:spPr>
        <p:txBody>
          <a:bodyPr>
            <a:noAutofit/>
          </a:bodyPr>
          <a:lstStyle/>
          <a:p>
            <a:pPr marL="1712913" indent="-457200">
              <a:buFont typeface="+mj-lt"/>
              <a:buAutoNum type="alphaLcPeriod" startAt="6"/>
            </a:pPr>
            <a:r>
              <a:rPr lang="pt-BR" b="1" dirty="0" smtClean="0"/>
              <a:t>Daniel interpreta o sonho (2:36-45)</a:t>
            </a:r>
            <a:r>
              <a:rPr lang="pt-BR" dirty="0" smtClean="0"/>
              <a:t> 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56376" y="6309321"/>
            <a:ext cx="1008112" cy="432048"/>
          </a:xfrm>
        </p:spPr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74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2</a:t>
            </a:r>
            <a:endParaRPr lang="pt-BR" dirty="0"/>
          </a:p>
        </p:txBody>
      </p:sp>
      <p:pic>
        <p:nvPicPr>
          <p:cNvPr id="6" name="Picture 4" descr="daniel-statue-10-4"/>
          <p:cNvPicPr>
            <a:picLocks noChangeAspect="1" noChangeArrowheads="1"/>
          </p:cNvPicPr>
          <p:nvPr/>
        </p:nvPicPr>
        <p:blipFill>
          <a:blip r:embed="rId2" cstate="print"/>
          <a:srcRect l="39432" r="37495"/>
          <a:stretch>
            <a:fillRect/>
          </a:stretch>
        </p:blipFill>
        <p:spPr bwMode="auto">
          <a:xfrm flipH="1">
            <a:off x="179512" y="2060848"/>
            <a:ext cx="1584176" cy="45320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1964214" y="1556792"/>
            <a:ext cx="6912768" cy="44936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57188" indent="-357188">
              <a:spcBef>
                <a:spcPct val="20000"/>
              </a:spcBef>
              <a:defRPr/>
            </a:pPr>
            <a:r>
              <a:rPr lang="pt-B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6) 	A Pedra Cortado Sem Mãos - Cristo (</a:t>
            </a:r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2:44-45a)</a:t>
            </a:r>
            <a:endParaRPr lang="pt-BR" sz="2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pt-B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Esta pedra destruirá todos os reinos, virá um monte que dominará o mundo inteiro, e que jamais será destruído.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5882486"/>
            <a:ext cx="7048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1440160"/>
          </a:xfrm>
        </p:spPr>
        <p:txBody>
          <a:bodyPr>
            <a:noAutofit/>
          </a:bodyPr>
          <a:lstStyle/>
          <a:p>
            <a:pPr marL="1712913" indent="-457200">
              <a:buFont typeface="+mj-lt"/>
              <a:buAutoNum type="alphaLcPeriod" startAt="6"/>
            </a:pPr>
            <a:r>
              <a:rPr lang="pt-BR" b="1" dirty="0" smtClean="0"/>
              <a:t>Daniel interpreta o sonho (2:36-45)</a:t>
            </a:r>
            <a:r>
              <a:rPr lang="pt-BR" dirty="0" smtClean="0"/>
              <a:t> 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56376" y="6309321"/>
            <a:ext cx="1008112" cy="432048"/>
          </a:xfrm>
        </p:spPr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75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2</a:t>
            </a:r>
            <a:endParaRPr lang="pt-BR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23528" y="1556792"/>
            <a:ext cx="8553454" cy="44936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154238" indent="-542925">
              <a:spcBef>
                <a:spcPct val="20000"/>
              </a:spcBef>
              <a:defRPr/>
            </a:pPr>
            <a:r>
              <a:rPr lang="pt-B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7) A Conclusão (2:45b)</a:t>
            </a:r>
          </a:p>
          <a:p>
            <a:pPr marL="2154238" indent="-542925">
              <a:spcBef>
                <a:spcPct val="20000"/>
              </a:spcBef>
              <a:defRPr/>
            </a:pPr>
            <a:endParaRPr lang="pt-BR" sz="2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690563" indent="-690563">
              <a:spcBef>
                <a:spcPct val="20000"/>
              </a:spcBef>
              <a:defRPr/>
            </a:pPr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45b 	...o </a:t>
            </a:r>
            <a:r>
              <a:rPr lang="pt-B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grande Deus fez saber ao rei o que há de ser depois disto. Certo é o sonho, e fiel a sua interpretação.</a:t>
            </a:r>
          </a:p>
        </p:txBody>
      </p:sp>
    </p:spTree>
    <p:extLst>
      <p:ext uri="{BB962C8B-B14F-4D97-AF65-F5344CB8AC3E}">
        <p14:creationId xmlns:p14="http://schemas.microsoft.com/office/powerpoint/2010/main" val="2430965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1440160"/>
          </a:xfrm>
        </p:spPr>
        <p:txBody>
          <a:bodyPr>
            <a:noAutofit/>
          </a:bodyPr>
          <a:lstStyle/>
          <a:p>
            <a:pPr marL="1712913" indent="-457200">
              <a:buFont typeface="+mj-lt"/>
              <a:buAutoNum type="alphaLcPeriod" startAt="6"/>
            </a:pPr>
            <a:r>
              <a:rPr lang="pt-BR" b="1" dirty="0" smtClean="0"/>
              <a:t>Daniel interpreta o sonho (2:36-45)</a:t>
            </a:r>
            <a:r>
              <a:rPr lang="pt-BR" dirty="0" smtClean="0"/>
              <a:t> 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56376" y="6309321"/>
            <a:ext cx="1008112" cy="432048"/>
          </a:xfrm>
        </p:spPr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76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2</a:t>
            </a:r>
            <a:endParaRPr lang="pt-BR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23528" y="1556792"/>
            <a:ext cx="8553454" cy="44936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154238" indent="-542925">
              <a:spcBef>
                <a:spcPct val="20000"/>
              </a:spcBef>
              <a:defRPr/>
            </a:pPr>
            <a:r>
              <a:rPr lang="pt-B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7) A Conclusão (2:45b)</a:t>
            </a:r>
          </a:p>
          <a:p>
            <a:pPr marL="2154238" indent="-542925">
              <a:spcBef>
                <a:spcPct val="20000"/>
              </a:spcBef>
              <a:defRPr/>
            </a:pPr>
            <a:endParaRPr lang="pt-BR" sz="2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ct val="20000"/>
              </a:spcBef>
              <a:defRPr/>
            </a:pPr>
            <a:r>
              <a:rPr lang="pt-B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OUTRAS CONSIDERAÇÕES SOBRE OS QUATRO IMPÉRIOS</a:t>
            </a:r>
          </a:p>
          <a:p>
            <a:pPr>
              <a:spcBef>
                <a:spcPct val="20000"/>
              </a:spcBef>
              <a:defRPr/>
            </a:pPr>
            <a:r>
              <a:rPr lang="pt-B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Como podemos ter certeza de que as quatro divisões da estátua representavam estes quatro Impérios? Há duas bases para esta afir­mação: a bíblica e a histórica. Já vimos, em 2:38, que temos uma referên­cia clara ao primeiro império. Como veremos mais tarde, no capítulo 8, o segundo e o terceiro impérios também são chamados pelos seus nomes (8:20-21).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1440160"/>
          </a:xfrm>
        </p:spPr>
        <p:txBody>
          <a:bodyPr>
            <a:noAutofit/>
          </a:bodyPr>
          <a:lstStyle/>
          <a:p>
            <a:pPr marL="1712913" indent="-457200">
              <a:buFont typeface="+mj-lt"/>
              <a:buAutoNum type="alphaLcPeriod" startAt="6"/>
            </a:pPr>
            <a:r>
              <a:rPr lang="pt-BR" b="1" dirty="0" smtClean="0"/>
              <a:t>Daniel interpreta o sonho (2:36-45)</a:t>
            </a:r>
            <a:r>
              <a:rPr lang="pt-BR" dirty="0" smtClean="0"/>
              <a:t> 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56376" y="6309321"/>
            <a:ext cx="1008112" cy="432048"/>
          </a:xfrm>
        </p:spPr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77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2</a:t>
            </a:r>
            <a:endParaRPr lang="pt-BR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51520" y="3284984"/>
            <a:ext cx="8568952" cy="44936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pt-B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Além de chamados pelos nomes, eles são tão bem caracteriza­dos que é difícil um engano acerca dos primeiros três impérios. O quarto império, o romano, não é mencionado por nome. Mas, como a história confirmou plenamente a profecia bíblica quanto aos três primeiros reinos, tanto ao que se refere aos seus nomes quanto à sequencia em que surgi­ram, e o Império Romano foi o quarto, é evidente que foi a ele que Deus se referiu na visão.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23528" y="1556792"/>
            <a:ext cx="8553454" cy="1800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154238" indent="-542925">
              <a:spcBef>
                <a:spcPct val="20000"/>
              </a:spcBef>
              <a:defRPr/>
            </a:pPr>
            <a:r>
              <a:rPr lang="pt-B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7) A Conclusão (2:45b)</a:t>
            </a:r>
          </a:p>
          <a:p>
            <a:pPr marL="2154238" indent="-542925">
              <a:spcBef>
                <a:spcPct val="20000"/>
              </a:spcBef>
              <a:defRPr/>
            </a:pPr>
            <a:endParaRPr lang="pt-BR" sz="2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ct val="20000"/>
              </a:spcBef>
              <a:defRPr/>
            </a:pPr>
            <a:r>
              <a:rPr lang="pt-B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OUTRAS CONSIDERAÇÕES SOBRE OS QUATRO IMPÉRIOS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1440160"/>
          </a:xfrm>
        </p:spPr>
        <p:txBody>
          <a:bodyPr>
            <a:noAutofit/>
          </a:bodyPr>
          <a:lstStyle/>
          <a:p>
            <a:pPr marL="1712913" indent="-457200">
              <a:buFont typeface="+mj-lt"/>
              <a:buAutoNum type="alphaLcPeriod" startAt="6"/>
            </a:pPr>
            <a:r>
              <a:rPr lang="pt-BR" b="1" dirty="0" smtClean="0"/>
              <a:t>Daniel interpreta o sonho (2:36-45)</a:t>
            </a:r>
            <a:r>
              <a:rPr lang="pt-BR" dirty="0" smtClean="0"/>
              <a:t> 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56376" y="6309321"/>
            <a:ext cx="1008112" cy="432048"/>
          </a:xfrm>
        </p:spPr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78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2</a:t>
            </a:r>
            <a:endParaRPr lang="pt-BR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23528" y="3327866"/>
            <a:ext cx="8553454" cy="44936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pt-B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Podemos notar que enquanto os metais aumentam em dureza, o seu valor diminui. Parece que a crescente dureza dos metais indica o cres­cente poderio militar destes reinos, enquanto seu moral diminuía. De acordo com a ilusão popular do desenvolvimento e progresso do mundo, a cabeça da estátua deveria ser de lodo e os pés de ouro, mas o oposto é a verdade.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23528" y="1556792"/>
            <a:ext cx="8553454" cy="1800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154238" indent="-542925">
              <a:spcBef>
                <a:spcPct val="20000"/>
              </a:spcBef>
              <a:defRPr/>
            </a:pPr>
            <a:r>
              <a:rPr lang="pt-B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7) A Conclusão (2:45b)</a:t>
            </a:r>
          </a:p>
          <a:p>
            <a:pPr marL="2154238" indent="-542925">
              <a:spcBef>
                <a:spcPct val="20000"/>
              </a:spcBef>
              <a:defRPr/>
            </a:pPr>
            <a:endParaRPr lang="pt-BR" sz="2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ct val="20000"/>
              </a:spcBef>
              <a:defRPr/>
            </a:pPr>
            <a:r>
              <a:rPr lang="pt-B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OUTRAS CONSIDERAÇÕES SOBRE OS QUATRO IMPÉRIOS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1440160"/>
          </a:xfrm>
        </p:spPr>
        <p:txBody>
          <a:bodyPr>
            <a:noAutofit/>
          </a:bodyPr>
          <a:lstStyle/>
          <a:p>
            <a:pPr marL="1712913" indent="-457200">
              <a:buFont typeface="+mj-lt"/>
              <a:buAutoNum type="alphaLcPeriod" startAt="6"/>
            </a:pPr>
            <a:r>
              <a:rPr lang="pt-BR" b="1" dirty="0" smtClean="0"/>
              <a:t>Daniel interpreta o sonho (2:36-45)</a:t>
            </a:r>
            <a:r>
              <a:rPr lang="pt-BR" dirty="0" smtClean="0"/>
              <a:t> 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56376" y="6309321"/>
            <a:ext cx="1008112" cy="432048"/>
          </a:xfrm>
        </p:spPr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79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2</a:t>
            </a:r>
            <a:endParaRPr lang="pt-BR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51520" y="3471882"/>
            <a:ext cx="8625462" cy="44936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pt-B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Nas perdições de Daniel, o termo "O Tempo dos Gentios" não está achado. Este vem do Novo Testamento do Livro de Lucas 21:24 que diz: "</a:t>
            </a:r>
            <a:r>
              <a:rPr lang="pt-BR" sz="24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 cairão ao fio da espada, e para todas as nações serão levados cativos; e Jerusalém será pisada pelos gentios, até que os tempos dos gentios se completem</a:t>
            </a:r>
            <a:r>
              <a:rPr lang="pt-B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". O "Tempo dos Gentios" começou no ano 605 A.C., no tempo de Nabucodonosor, e vai terminar quando Cristo volta com a Igreja depois da Tribulação.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23528" y="1556792"/>
            <a:ext cx="8553454" cy="1800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154238" indent="-542925">
              <a:spcBef>
                <a:spcPct val="20000"/>
              </a:spcBef>
              <a:defRPr/>
            </a:pPr>
            <a:r>
              <a:rPr lang="pt-B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7) A Conclusão (2:45b)</a:t>
            </a:r>
          </a:p>
          <a:p>
            <a:pPr marL="2154238" indent="-542925">
              <a:spcBef>
                <a:spcPct val="20000"/>
              </a:spcBef>
              <a:defRPr/>
            </a:pPr>
            <a:endParaRPr lang="pt-BR" sz="2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ct val="20000"/>
              </a:spcBef>
              <a:defRPr/>
            </a:pPr>
            <a:r>
              <a:rPr lang="pt-B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OUTRAS CONSIDERAÇÕES SOBRE OS QUATRO IMPÉRIOS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73325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b="1" dirty="0" smtClean="0"/>
              <a:t>II. A História das Nações (2-7)</a:t>
            </a:r>
            <a:endParaRPr lang="pt-BR" dirty="0" smtClean="0"/>
          </a:p>
          <a:p>
            <a:pPr indent="14288">
              <a:buNone/>
            </a:pPr>
            <a:r>
              <a:rPr lang="pt-BR" b="1" dirty="0" smtClean="0"/>
              <a:t>A. O Primeiro Sonho de Nabucodonosor (2)</a:t>
            </a:r>
            <a:endParaRPr lang="pt-BR" dirty="0" smtClean="0"/>
          </a:p>
          <a:p>
            <a:pPr marL="1263650" indent="-457200">
              <a:buAutoNum type="arabicPeriod"/>
            </a:pPr>
            <a:r>
              <a:rPr lang="pt-BR" b="1" dirty="0" smtClean="0"/>
              <a:t>A Situação: O Rei tem um sonho e um espírito perturbado (2:1-2).</a:t>
            </a:r>
            <a:r>
              <a:rPr lang="pt-BR" dirty="0" smtClean="0"/>
              <a:t> </a:t>
            </a:r>
            <a:br>
              <a:rPr lang="pt-BR" dirty="0" smtClean="0"/>
            </a:b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Há varias explicações dadas para este problema:</a:t>
            </a:r>
          </a:p>
          <a:p>
            <a:pPr>
              <a:buNone/>
            </a:pPr>
            <a:r>
              <a:rPr lang="pt-BR" dirty="0" smtClean="0"/>
              <a:t>3) É possível que o método de contar os anos do </a:t>
            </a:r>
            <a:r>
              <a:rPr lang="pt-BR" dirty="0" smtClean="0"/>
              <a:t>rei, não </a:t>
            </a:r>
            <a:r>
              <a:rPr lang="pt-BR" dirty="0" smtClean="0"/>
              <a:t>foi como nossos métodos. Se ele foi constituído rei em abril ou maio, eles não começariam contar até no começo do ano seguinte. Assim, o segundo ano atual do rei Nabucodonosor, podia ser mais ou menos no fim do terceiro ano do treinamento dos mancebos.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8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2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1440160"/>
          </a:xfrm>
        </p:spPr>
        <p:txBody>
          <a:bodyPr>
            <a:noAutofit/>
          </a:bodyPr>
          <a:lstStyle/>
          <a:p>
            <a:pPr marL="1712913" indent="-457200">
              <a:buFont typeface="+mj-lt"/>
              <a:buAutoNum type="alphaLcPeriod" startAt="6"/>
            </a:pPr>
            <a:r>
              <a:rPr lang="pt-BR" b="1" dirty="0" smtClean="0"/>
              <a:t>Daniel interpreta o sonho (2:36-45)</a:t>
            </a:r>
            <a:r>
              <a:rPr lang="pt-BR" dirty="0" smtClean="0"/>
              <a:t> 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56376" y="6309321"/>
            <a:ext cx="1008112" cy="432048"/>
          </a:xfrm>
        </p:spPr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80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2</a:t>
            </a:r>
            <a:endParaRPr lang="pt-BR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4984276"/>
              </p:ext>
            </p:extLst>
          </p:nvPr>
        </p:nvGraphicFramePr>
        <p:xfrm>
          <a:off x="323529" y="3789040"/>
          <a:ext cx="8424936" cy="1436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5"/>
                <a:gridCol w="3096344"/>
                <a:gridCol w="2664297"/>
              </a:tblGrid>
              <a:tr h="37084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SUPREMACIA DOS GENTIOS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REINO TERRESTRE (Israel Caído)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lvl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...Tempos dos Gentios...</a:t>
                      </a:r>
                    </a:p>
                    <a:p>
                      <a:pPr marR="0" lvl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(Lucas 21:24)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lvl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REINO MILENAR</a:t>
                      </a:r>
                    </a:p>
                    <a:p>
                      <a:pPr marR="0" lvl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(Israel Restaurado)</a:t>
                      </a:r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    605 A.C.                            Revelação de Cristo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Content Placeholder 2"/>
          <p:cNvSpPr txBox="1">
            <a:spLocks/>
          </p:cNvSpPr>
          <p:nvPr/>
        </p:nvSpPr>
        <p:spPr>
          <a:xfrm>
            <a:off x="323528" y="1556792"/>
            <a:ext cx="8553454" cy="1800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154238" indent="-542925">
              <a:spcBef>
                <a:spcPct val="20000"/>
              </a:spcBef>
              <a:defRPr/>
            </a:pPr>
            <a:r>
              <a:rPr lang="pt-B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7) A Conclusão (2:45b)</a:t>
            </a:r>
          </a:p>
          <a:p>
            <a:pPr marL="2154238" indent="-542925">
              <a:spcBef>
                <a:spcPct val="20000"/>
              </a:spcBef>
              <a:defRPr/>
            </a:pPr>
            <a:endParaRPr lang="pt-BR" sz="2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ct val="20000"/>
              </a:spcBef>
              <a:defRPr/>
            </a:pPr>
            <a:r>
              <a:rPr lang="pt-B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OUTRAS CONSIDERAÇÕES SOBRE OS QUATRO IMPÉRIOS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1440160"/>
          </a:xfrm>
        </p:spPr>
        <p:txBody>
          <a:bodyPr>
            <a:noAutofit/>
          </a:bodyPr>
          <a:lstStyle/>
          <a:p>
            <a:pPr marL="1712913" indent="-457200">
              <a:buFont typeface="+mj-lt"/>
              <a:buAutoNum type="alphaLcPeriod" startAt="6"/>
            </a:pPr>
            <a:r>
              <a:rPr lang="pt-BR" b="1" dirty="0" smtClean="0"/>
              <a:t>Daniel interpreta o sonho (2:36-45)</a:t>
            </a:r>
            <a:r>
              <a:rPr lang="pt-BR" dirty="0" smtClean="0"/>
              <a:t> 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56376" y="6309321"/>
            <a:ext cx="1008112" cy="432048"/>
          </a:xfrm>
        </p:spPr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81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2</a:t>
            </a:r>
            <a:endParaRPr lang="pt-BR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51520" y="3327866"/>
            <a:ext cx="8568952" cy="35301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pt-B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 "Tempo dos Gentios" não tem nada de ver com "A Plenitude dos Gentios" (Rom. 11:25), senão que em parte são sobrepostos em tempo. A "Plenitude dos Gentios" está falando da Igreja, que começou acerca de 30 D.C. e termina na volta de Cristo para a Igreja antes da Tribulação.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23528" y="1556792"/>
            <a:ext cx="8553454" cy="1800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154238" indent="-542925">
              <a:spcBef>
                <a:spcPct val="20000"/>
              </a:spcBef>
              <a:defRPr/>
            </a:pPr>
            <a:r>
              <a:rPr lang="pt-B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7) A Conclusão (2:45b)</a:t>
            </a:r>
          </a:p>
          <a:p>
            <a:pPr marL="2154238" indent="-542925">
              <a:spcBef>
                <a:spcPct val="20000"/>
              </a:spcBef>
              <a:defRPr/>
            </a:pPr>
            <a:endParaRPr lang="pt-BR" sz="2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ct val="20000"/>
              </a:spcBef>
              <a:defRPr/>
            </a:pPr>
            <a:r>
              <a:rPr lang="pt-B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OUTRAS CONSIDERAÇÕES SOBRE OS QUATRO IMPÉRIOS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1440160"/>
          </a:xfrm>
        </p:spPr>
        <p:txBody>
          <a:bodyPr>
            <a:noAutofit/>
          </a:bodyPr>
          <a:lstStyle/>
          <a:p>
            <a:pPr marL="1712913" indent="-457200">
              <a:buFont typeface="+mj-lt"/>
              <a:buAutoNum type="alphaLcPeriod" startAt="6"/>
            </a:pPr>
            <a:r>
              <a:rPr lang="pt-BR" b="1" dirty="0" smtClean="0"/>
              <a:t>Daniel interpreta o sonho (2:36-45)</a:t>
            </a:r>
            <a:r>
              <a:rPr lang="pt-BR" dirty="0" smtClean="0"/>
              <a:t> 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56376" y="6309321"/>
            <a:ext cx="1008112" cy="432048"/>
          </a:xfrm>
        </p:spPr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82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2</a:t>
            </a:r>
            <a:endParaRPr lang="pt-BR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51520" y="3327866"/>
            <a:ext cx="8568952" cy="35301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pt-B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Antes dos quatro impérios mundiais mencionados acima, já haviam existido dois outros impérios que chegaram a exercer o predomínio no mundo daqueles tempos: o Egito e a Assíria. Daniel não se refere a eles, porque em seus dias já pertenciam ao passado. Ele estava transmi­tindo profecia, não história. Como sabemos que esses dois impérios existiram antes de Daniel e do Império Babilônico, concluímos que os assim chamados "impérios mundiais" são seis em sua totalidade. 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23528" y="1556792"/>
            <a:ext cx="8553454" cy="1800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154238" indent="-542925">
              <a:spcBef>
                <a:spcPct val="20000"/>
              </a:spcBef>
              <a:defRPr/>
            </a:pPr>
            <a:r>
              <a:rPr lang="pt-B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7) A Conclusão (2:45b)</a:t>
            </a:r>
          </a:p>
          <a:p>
            <a:pPr marL="2154238" indent="-542925">
              <a:spcBef>
                <a:spcPct val="20000"/>
              </a:spcBef>
              <a:defRPr/>
            </a:pPr>
            <a:endParaRPr lang="pt-BR" sz="2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ct val="20000"/>
              </a:spcBef>
              <a:defRPr/>
            </a:pPr>
            <a:r>
              <a:rPr lang="pt-B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OUTRAS CONSIDERAÇÕES SOBRE OS QUATRO IMPÉRIOS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1440160"/>
          </a:xfrm>
        </p:spPr>
        <p:txBody>
          <a:bodyPr>
            <a:noAutofit/>
          </a:bodyPr>
          <a:lstStyle/>
          <a:p>
            <a:pPr marL="1712913" indent="-457200">
              <a:buFont typeface="+mj-lt"/>
              <a:buAutoNum type="alphaLcPeriod" startAt="6"/>
            </a:pPr>
            <a:r>
              <a:rPr lang="pt-BR" b="1" dirty="0" smtClean="0"/>
              <a:t>Daniel interpreta o sonho (2:36-45)</a:t>
            </a:r>
            <a:r>
              <a:rPr lang="pt-BR" dirty="0" smtClean="0"/>
              <a:t> 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56376" y="6309321"/>
            <a:ext cx="1008112" cy="432048"/>
          </a:xfrm>
        </p:spPr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83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2</a:t>
            </a:r>
            <a:endParaRPr lang="pt-BR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51520" y="3327866"/>
            <a:ext cx="8568952" cy="35301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pt-B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Mas o último reino, o sétimo, será o reino de Cristo. Na Bíblia, o número sete é "sím­bolo de perfeição ou o estado completo". Podemos também comparar os reinos do mundo com os dias da semana: seis dias de trabalho para o homem, e após o dia de descanso. Seis reino humanos com trabalhos, fadigas, </a:t>
            </a:r>
            <a:r>
              <a:rPr lang="pt-BR" sz="2400" b="1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intranqüilidade</a:t>
            </a:r>
            <a:r>
              <a:rPr lang="pt-B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insegurança e sofrimen­tos. E após, o grande reino </a:t>
            </a:r>
            <a:r>
              <a:rPr lang="pt-BR" sz="2400" b="1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sabático</a:t>
            </a:r>
            <a:r>
              <a:rPr lang="pt-B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- com paz, justiça e </a:t>
            </a:r>
            <a:r>
              <a:rPr lang="pt-BR" sz="2400" b="1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tranqüilidade</a:t>
            </a:r>
            <a:r>
              <a:rPr lang="pt-B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23528" y="1556792"/>
            <a:ext cx="8553454" cy="1800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154238" indent="-542925">
              <a:spcBef>
                <a:spcPct val="20000"/>
              </a:spcBef>
              <a:defRPr/>
            </a:pPr>
            <a:r>
              <a:rPr lang="pt-B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7) A Conclusão (2:45b)</a:t>
            </a:r>
          </a:p>
          <a:p>
            <a:pPr marL="2154238" indent="-542925">
              <a:spcBef>
                <a:spcPct val="20000"/>
              </a:spcBef>
              <a:defRPr/>
            </a:pPr>
            <a:endParaRPr lang="pt-BR" sz="2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ct val="20000"/>
              </a:spcBef>
              <a:defRPr/>
            </a:pPr>
            <a:r>
              <a:rPr lang="pt-B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OUTRAS CONSIDERAÇÕES SOBRE OS QUATRO IMPÉRIOS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1440160"/>
          </a:xfrm>
        </p:spPr>
        <p:txBody>
          <a:bodyPr>
            <a:noAutofit/>
          </a:bodyPr>
          <a:lstStyle/>
          <a:p>
            <a:pPr marL="1712913" indent="-457200">
              <a:buFont typeface="+mj-lt"/>
              <a:buAutoNum type="alphaLcPeriod" startAt="6"/>
            </a:pPr>
            <a:r>
              <a:rPr lang="pt-BR" b="1" dirty="0" smtClean="0"/>
              <a:t>Daniel interpreta o sonho (2:36-45)</a:t>
            </a:r>
            <a:r>
              <a:rPr lang="pt-BR" dirty="0" smtClean="0"/>
              <a:t> 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56376" y="6309321"/>
            <a:ext cx="1008112" cy="432048"/>
          </a:xfrm>
        </p:spPr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84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2</a:t>
            </a:r>
            <a:endParaRPr lang="pt-BR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51520" y="3327866"/>
            <a:ext cx="8568952" cy="35301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pt-B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 visão dos reinos do mundo nos mostra que Deus tem a humanida­de em suas podero­sas mãos. A história do mundo não é somente uma sucessão de fatos e acontecimentos causados pelo homem, mas um plano magnífico de Deus.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23528" y="1556792"/>
            <a:ext cx="8553454" cy="1800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154238" indent="-542925">
              <a:spcBef>
                <a:spcPct val="20000"/>
              </a:spcBef>
              <a:defRPr/>
            </a:pPr>
            <a:r>
              <a:rPr lang="pt-B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7) A Conclusão (2:45b)</a:t>
            </a:r>
          </a:p>
          <a:p>
            <a:pPr marL="2154238" indent="-542925">
              <a:spcBef>
                <a:spcPct val="20000"/>
              </a:spcBef>
              <a:defRPr/>
            </a:pPr>
            <a:endParaRPr lang="pt-BR" sz="2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ct val="20000"/>
              </a:spcBef>
              <a:defRPr/>
            </a:pPr>
            <a:r>
              <a:rPr lang="pt-B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OUTRAS CONSIDERAÇÕES SOBRE OS QUATRO IMPÉRIOS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56376" y="6309321"/>
            <a:ext cx="1008112" cy="432048"/>
          </a:xfrm>
        </p:spPr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85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2</a:t>
            </a:r>
            <a:endParaRPr lang="pt-BR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51520" y="1123002"/>
            <a:ext cx="8568952" cy="35301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255713" indent="-357188">
              <a:spcBef>
                <a:spcPct val="20000"/>
              </a:spcBef>
              <a:defRPr/>
            </a:pPr>
            <a:r>
              <a:rPr lang="pt-B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5. O Recompensa do Rei (2:46-49)</a:t>
            </a:r>
          </a:p>
          <a:p>
            <a:pPr marL="1255713" indent="-357188">
              <a:spcBef>
                <a:spcPct val="20000"/>
              </a:spcBef>
              <a:defRPr/>
            </a:pPr>
            <a:r>
              <a:rPr lang="pt-B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a. Daniel adorado (2:46-47)</a:t>
            </a:r>
          </a:p>
          <a:p>
            <a:pPr>
              <a:spcBef>
                <a:spcPct val="20000"/>
              </a:spcBef>
              <a:defRPr/>
            </a:pPr>
            <a:endParaRPr lang="pt-BR" sz="2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68325" indent="-568325">
              <a:spcBef>
                <a:spcPct val="20000"/>
              </a:spcBef>
              <a:defRPr/>
            </a:pPr>
            <a:r>
              <a:rPr lang="pt-BR" sz="24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46 	Então </a:t>
            </a:r>
            <a:r>
              <a:rPr lang="pt-BR" sz="24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 rei Nabucodonosor caiu sobre a sua face, e adorou a Daniel, e ordenou que lhe oferecessem uma oblação e perfumes suaves. 47 Respondeu o rei a Daniel, e disse: Certamente o vosso Deus é Deus dos deuses, e o Senhor dos reis e revelador de mistérios, pois pudeste revelar este mistério.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56376" y="6309321"/>
            <a:ext cx="1008112" cy="432048"/>
          </a:xfrm>
        </p:spPr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86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2</a:t>
            </a:r>
            <a:endParaRPr lang="pt-BR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51520" y="1123002"/>
            <a:ext cx="8568952" cy="35301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255713" indent="-357188">
              <a:spcBef>
                <a:spcPct val="20000"/>
              </a:spcBef>
              <a:defRPr/>
            </a:pPr>
            <a:r>
              <a:rPr lang="pt-B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5. O Recompensa do Rei (2:46-49)</a:t>
            </a:r>
          </a:p>
          <a:p>
            <a:pPr marL="1255713" indent="-357188">
              <a:spcBef>
                <a:spcPct val="20000"/>
              </a:spcBef>
              <a:defRPr/>
            </a:pPr>
            <a:r>
              <a:rPr lang="pt-B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a. Daniel adorado (2:46-47)</a:t>
            </a:r>
          </a:p>
          <a:p>
            <a:pPr>
              <a:spcBef>
                <a:spcPct val="20000"/>
              </a:spcBef>
              <a:defRPr/>
            </a:pPr>
            <a:endParaRPr lang="pt-BR" sz="2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pt-B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 rei curvou-se perante o profeta e ordenou que lhe fizessem ofertas como a um deus. Nabucodonosor reconheceu o poder e soberano de Deus. Um título do rei Babilônico foi "SHAR-SHARANI", que quer dizer "Rei dos Reis"; e ele também tinha o título próprio de "SHARRU­-RABU", que quer dizer "O Grande Rei". Apesar de reconhecer a soberania de Deus, ele ainda não o reconheceu como o único Deus, nem tão pouco como o seu Deus e Senhor pessoal. Ele disse: "</a:t>
            </a:r>
            <a:r>
              <a:rPr lang="pt-BR" sz="24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 vosso Deus.­..</a:t>
            </a:r>
            <a:r>
              <a:rPr lang="pt-B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0941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56376" y="6309321"/>
            <a:ext cx="1008112" cy="432048"/>
          </a:xfrm>
        </p:spPr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87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2</a:t>
            </a:r>
            <a:endParaRPr lang="pt-BR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51520" y="1123002"/>
            <a:ext cx="8568952" cy="35301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255713" indent="-357188">
              <a:spcBef>
                <a:spcPct val="20000"/>
              </a:spcBef>
              <a:defRPr/>
            </a:pPr>
            <a:r>
              <a:rPr lang="pt-B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5. O Recompensa do Rei (2:46-49)</a:t>
            </a:r>
          </a:p>
          <a:p>
            <a:pPr marL="1255713" indent="-357188">
              <a:spcBef>
                <a:spcPct val="20000"/>
              </a:spcBef>
              <a:defRPr/>
            </a:pPr>
            <a:r>
              <a:rPr lang="pt-B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a. Daniel adorado (2:46-47)</a:t>
            </a:r>
          </a:p>
          <a:p>
            <a:pPr>
              <a:spcBef>
                <a:spcPct val="20000"/>
              </a:spcBef>
              <a:defRPr/>
            </a:pPr>
            <a:endParaRPr lang="pt-BR" sz="2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pt-B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Sem saber o que estava dizendo, Nabucodonosor reconheceu o caráter tripla de Deus: 1) O Pai: "</a:t>
            </a:r>
            <a:r>
              <a:rPr lang="pt-BR" sz="24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Deus dos deusas</a:t>
            </a:r>
            <a:r>
              <a:rPr lang="pt-B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", 2) O Filho: "</a:t>
            </a:r>
            <a:r>
              <a:rPr lang="pt-BR" sz="24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 Senhor dos reis</a:t>
            </a:r>
            <a:r>
              <a:rPr lang="pt-B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" e 3) O Espírito Santo: "</a:t>
            </a:r>
            <a:r>
              <a:rPr lang="pt-BR" sz="24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revelador dos segredos</a:t>
            </a:r>
            <a:r>
              <a:rPr lang="pt-B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“.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56376" y="6309321"/>
            <a:ext cx="1008112" cy="432048"/>
          </a:xfrm>
        </p:spPr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88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2</a:t>
            </a:r>
            <a:endParaRPr lang="pt-BR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51520" y="1123002"/>
            <a:ext cx="8568952" cy="35301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255713" indent="-357188">
              <a:spcBef>
                <a:spcPct val="20000"/>
              </a:spcBef>
              <a:defRPr/>
            </a:pPr>
            <a:r>
              <a:rPr lang="pt-B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5. O Recompensa do Rei (2:46-49)</a:t>
            </a:r>
          </a:p>
          <a:p>
            <a:pPr marL="1255713" indent="-357188">
              <a:spcBef>
                <a:spcPct val="20000"/>
              </a:spcBef>
              <a:defRPr/>
            </a:pPr>
            <a:r>
              <a:rPr lang="pt-B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a. Daniel adorado (2:46-47)</a:t>
            </a:r>
          </a:p>
          <a:p>
            <a:pPr marL="1255713" indent="-357188">
              <a:spcBef>
                <a:spcPct val="20000"/>
              </a:spcBef>
              <a:defRPr/>
            </a:pPr>
            <a:r>
              <a:rPr lang="pt-B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b. Daniel honrado (2:48</a:t>
            </a:r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</a:p>
          <a:p>
            <a:pPr marL="1255713" indent="-357188">
              <a:spcBef>
                <a:spcPct val="20000"/>
              </a:spcBef>
              <a:defRPr/>
            </a:pPr>
            <a:endParaRPr lang="pt-BR" sz="2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68325" indent="-568325">
              <a:spcBef>
                <a:spcPct val="20000"/>
              </a:spcBef>
              <a:defRPr/>
            </a:pPr>
            <a:r>
              <a:rPr lang="pt-B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48 </a:t>
            </a:r>
            <a:r>
              <a:rPr lang="pt-BR" sz="24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Então </a:t>
            </a:r>
            <a:r>
              <a:rPr lang="pt-BR" sz="24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 rei engrandeceu a Daniel, e lhe deu muitas e grandes dádivas, e o pôs por governador de toda a província de Babilônia, como também o fez chefe dos governadores sobre todos os sábios de Babilônia.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56376" y="6309321"/>
            <a:ext cx="1008112" cy="432048"/>
          </a:xfrm>
        </p:spPr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89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2</a:t>
            </a:r>
            <a:endParaRPr lang="pt-BR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51520" y="1123002"/>
            <a:ext cx="8568952" cy="35301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255713" indent="-357188">
              <a:spcBef>
                <a:spcPct val="20000"/>
              </a:spcBef>
              <a:defRPr/>
            </a:pPr>
            <a:r>
              <a:rPr lang="pt-B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5. O Recompensa do Rei (2:46-49)</a:t>
            </a:r>
          </a:p>
          <a:p>
            <a:pPr marL="1255713" indent="-357188">
              <a:spcBef>
                <a:spcPct val="20000"/>
              </a:spcBef>
              <a:defRPr/>
            </a:pPr>
            <a:r>
              <a:rPr lang="pt-B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a. Daniel adorado (2:46-47)</a:t>
            </a:r>
          </a:p>
          <a:p>
            <a:pPr marL="1255713" indent="-357188">
              <a:spcBef>
                <a:spcPct val="20000"/>
              </a:spcBef>
              <a:defRPr/>
            </a:pPr>
            <a:r>
              <a:rPr lang="pt-B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b. Daniel honrado (2:48)</a:t>
            </a:r>
          </a:p>
          <a:p>
            <a:pPr marL="1255713" indent="-357188">
              <a:spcBef>
                <a:spcPct val="20000"/>
              </a:spcBef>
              <a:defRPr/>
            </a:pPr>
            <a:r>
              <a:rPr lang="pt-B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c. Seus Companheiros Honrados (2:49)</a:t>
            </a:r>
          </a:p>
          <a:p>
            <a:pPr>
              <a:spcBef>
                <a:spcPct val="20000"/>
              </a:spcBef>
              <a:defRPr/>
            </a:pPr>
            <a:endParaRPr lang="pt-BR" sz="2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68325" indent="-568325">
              <a:spcBef>
                <a:spcPct val="20000"/>
              </a:spcBef>
              <a:defRPr/>
            </a:pPr>
            <a:r>
              <a:rPr lang="pt-BR" sz="24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49 	E </a:t>
            </a:r>
            <a:r>
              <a:rPr lang="pt-BR" sz="24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pediu Daniel ao rei, e constituiu ele sobre os negócios da província de Babilônia a </a:t>
            </a:r>
            <a:r>
              <a:rPr lang="pt-BR" sz="2400" b="1" i="1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Sadraque</a:t>
            </a:r>
            <a:r>
              <a:rPr lang="pt-BR" sz="24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pt-BR" sz="2400" b="1" i="1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Mesaque</a:t>
            </a:r>
            <a:r>
              <a:rPr lang="pt-BR" sz="24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e </a:t>
            </a:r>
            <a:r>
              <a:rPr lang="pt-BR" sz="2400" b="1" i="1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Abednego</a:t>
            </a:r>
            <a:r>
              <a:rPr lang="pt-BR" sz="24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 mas Daniel permaneceu na porta do rei.</a:t>
            </a:r>
          </a:p>
        </p:txBody>
      </p:sp>
    </p:spTree>
    <p:extLst>
      <p:ext uri="{BB962C8B-B14F-4D97-AF65-F5344CB8AC3E}">
        <p14:creationId xmlns:p14="http://schemas.microsoft.com/office/powerpoint/2010/main" val="1113398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73325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b="1" dirty="0" smtClean="0"/>
              <a:t>II. A História das Nações (2-7)</a:t>
            </a:r>
            <a:endParaRPr lang="pt-BR" dirty="0" smtClean="0"/>
          </a:p>
          <a:p>
            <a:pPr indent="14288">
              <a:buNone/>
            </a:pPr>
            <a:r>
              <a:rPr lang="pt-BR" b="1" dirty="0" smtClean="0"/>
              <a:t>A. O Primeiro Sonho de Nabucodonosor (2)</a:t>
            </a:r>
            <a:endParaRPr lang="pt-BR" dirty="0" smtClean="0"/>
          </a:p>
          <a:p>
            <a:pPr marL="1263650" indent="-457200">
              <a:buAutoNum type="arabicPeriod"/>
            </a:pPr>
            <a:r>
              <a:rPr lang="pt-BR" b="1" dirty="0" smtClean="0"/>
              <a:t>A Situação: O Rei tem um sonho e um espírito perturbado (2:1-2).</a:t>
            </a:r>
            <a:r>
              <a:rPr lang="pt-BR" dirty="0" smtClean="0"/>
              <a:t> </a:t>
            </a:r>
            <a:br>
              <a:rPr lang="pt-BR" dirty="0" smtClean="0"/>
            </a:b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A frase "</a:t>
            </a:r>
            <a:r>
              <a:rPr lang="pt-BR" i="1" dirty="0" smtClean="0"/>
              <a:t>teve sonhos</a:t>
            </a:r>
            <a:r>
              <a:rPr lang="pt-BR" dirty="0" smtClean="0"/>
              <a:t>" indica que seu sonho tinha várias partes, que ele não recebeu tudo de uma vez.  Talvez partes foram repetidas nos sonhos, mas não sabemos os detalhes.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9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2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56376" y="6309321"/>
            <a:ext cx="1008112" cy="432048"/>
          </a:xfrm>
        </p:spPr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90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2</a:t>
            </a:r>
            <a:endParaRPr lang="pt-BR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51520" y="1123002"/>
            <a:ext cx="8568952" cy="35301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255713" indent="-357188">
              <a:spcBef>
                <a:spcPct val="20000"/>
              </a:spcBef>
              <a:defRPr/>
            </a:pPr>
            <a:r>
              <a:rPr lang="pt-B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5. O Recompensa do Rei (2:46-49)</a:t>
            </a:r>
          </a:p>
          <a:p>
            <a:pPr marL="1255713" indent="-357188">
              <a:spcBef>
                <a:spcPct val="20000"/>
              </a:spcBef>
              <a:defRPr/>
            </a:pPr>
            <a:r>
              <a:rPr lang="pt-B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a. Daniel adorado (2:46-47)</a:t>
            </a:r>
          </a:p>
          <a:p>
            <a:pPr marL="1255713" indent="-357188">
              <a:spcBef>
                <a:spcPct val="20000"/>
              </a:spcBef>
              <a:defRPr/>
            </a:pPr>
            <a:r>
              <a:rPr lang="pt-B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b. Daniel honrado (2:48)</a:t>
            </a:r>
          </a:p>
          <a:p>
            <a:pPr marL="1255713" indent="-357188">
              <a:spcBef>
                <a:spcPct val="20000"/>
              </a:spcBef>
              <a:defRPr/>
            </a:pPr>
            <a:r>
              <a:rPr lang="pt-B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c. Seus Companheiros Honrados (2:49)</a:t>
            </a:r>
          </a:p>
          <a:p>
            <a:pPr>
              <a:spcBef>
                <a:spcPct val="20000"/>
              </a:spcBef>
              <a:defRPr/>
            </a:pPr>
            <a:endParaRPr lang="pt-BR" sz="2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pt-B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 seu pedido, seus companheiros ocuparam juntos o posto de governador da província de Babilônia, posto para o qual o próprio Daniel tinha sido escolhido pelo rei.</a:t>
            </a:r>
          </a:p>
          <a:p>
            <a:pPr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pt-BR" sz="2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436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/>
              <a:pPr/>
              <a:t>91</a:t>
            </a:fld>
            <a:endParaRPr lang="pt-BR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/>
              <a:t>RESUMO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843808" y="1139610"/>
            <a:ext cx="3104798" cy="5709152"/>
            <a:chOff x="251520" y="1139610"/>
            <a:chExt cx="3104798" cy="5709152"/>
          </a:xfrm>
        </p:grpSpPr>
        <p:pic>
          <p:nvPicPr>
            <p:cNvPr id="18" name="Picture 4" descr="daniel-statue-10-4"/>
            <p:cNvPicPr>
              <a:picLocks noChangeAspect="1" noChangeArrowheads="1"/>
            </p:cNvPicPr>
            <p:nvPr/>
          </p:nvPicPr>
          <p:blipFill>
            <a:blip r:embed="rId2" cstate="print"/>
            <a:srcRect l="39432" r="37495"/>
            <a:stretch>
              <a:fillRect/>
            </a:stretch>
          </p:blipFill>
          <p:spPr bwMode="auto">
            <a:xfrm flipH="1">
              <a:off x="280555" y="1618641"/>
              <a:ext cx="1591502" cy="455298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grpSp>
          <p:nvGrpSpPr>
            <p:cNvPr id="7" name="Grupo 6"/>
            <p:cNvGrpSpPr/>
            <p:nvPr/>
          </p:nvGrpSpPr>
          <p:grpSpPr>
            <a:xfrm>
              <a:off x="395536" y="1139610"/>
              <a:ext cx="1368152" cy="370200"/>
              <a:chOff x="5580112" y="2924944"/>
              <a:chExt cx="1368152" cy="370200"/>
            </a:xfrm>
          </p:grpSpPr>
          <p:sp>
            <p:nvSpPr>
              <p:cNvPr id="2" name="Fluxograma: Processo alternativo 1"/>
              <p:cNvSpPr/>
              <p:nvPr/>
            </p:nvSpPr>
            <p:spPr>
              <a:xfrm>
                <a:off x="5580112" y="2924944"/>
                <a:ext cx="1368152" cy="360040"/>
              </a:xfrm>
              <a:prstGeom prst="flowChartAlternateProcess">
                <a:avLst/>
              </a:prstGeom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6" name="CaixaDeTexto 5"/>
              <p:cNvSpPr txBox="1"/>
              <p:nvPr/>
            </p:nvSpPr>
            <p:spPr>
              <a:xfrm>
                <a:off x="5643210" y="2925812"/>
                <a:ext cx="125077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dirty="0" smtClean="0"/>
                  <a:t>Capítulo 2</a:t>
                </a:r>
                <a:endParaRPr lang="pt-BR" dirty="0"/>
              </a:p>
            </p:txBody>
          </p:sp>
        </p:grpSp>
        <p:sp>
          <p:nvSpPr>
            <p:cNvPr id="28" name="CaixaDeTexto 27"/>
            <p:cNvSpPr txBox="1"/>
            <p:nvPr/>
          </p:nvSpPr>
          <p:spPr>
            <a:xfrm>
              <a:off x="570032" y="2159096"/>
              <a:ext cx="833616" cy="338554"/>
            </a:xfrm>
            <a:prstGeom prst="rect">
              <a:avLst/>
            </a:prstGeom>
            <a:solidFill>
              <a:schemeClr val="bg1">
                <a:alpha val="56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b="1" dirty="0" smtClean="0">
                  <a:solidFill>
                    <a:srgbClr val="C00000"/>
                  </a:solidFill>
                </a:rPr>
                <a:t>2:37-38</a:t>
              </a:r>
              <a:endParaRPr lang="pt-BR" sz="1600" b="1" dirty="0">
                <a:solidFill>
                  <a:srgbClr val="C00000"/>
                </a:solidFill>
              </a:endParaRPr>
            </a:p>
          </p:txBody>
        </p:sp>
        <p:pic>
          <p:nvPicPr>
            <p:cNvPr id="29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23881" y="6209736"/>
              <a:ext cx="704850" cy="6390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" name="CaixaDeTexto 29"/>
            <p:cNvSpPr txBox="1"/>
            <p:nvPr/>
          </p:nvSpPr>
          <p:spPr>
            <a:xfrm>
              <a:off x="547959" y="2966196"/>
              <a:ext cx="855689" cy="341721"/>
            </a:xfrm>
            <a:prstGeom prst="rect">
              <a:avLst/>
            </a:prstGeom>
            <a:solidFill>
              <a:schemeClr val="bg1">
                <a:alpha val="56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b="1" dirty="0" smtClean="0">
                  <a:solidFill>
                    <a:srgbClr val="C00000"/>
                  </a:solidFill>
                </a:rPr>
                <a:t>2:39a</a:t>
              </a:r>
              <a:endParaRPr lang="pt-BR" sz="1600" b="1" dirty="0">
                <a:solidFill>
                  <a:srgbClr val="C00000"/>
                </a:solidFill>
              </a:endParaRPr>
            </a:p>
          </p:txBody>
        </p:sp>
        <p:sp>
          <p:nvSpPr>
            <p:cNvPr id="31" name="CaixaDeTexto 30"/>
            <p:cNvSpPr txBox="1"/>
            <p:nvPr/>
          </p:nvSpPr>
          <p:spPr>
            <a:xfrm>
              <a:off x="590352" y="3709208"/>
              <a:ext cx="813296" cy="338554"/>
            </a:xfrm>
            <a:prstGeom prst="rect">
              <a:avLst/>
            </a:prstGeom>
            <a:solidFill>
              <a:schemeClr val="bg1">
                <a:alpha val="56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b="1" dirty="0" smtClean="0">
                  <a:solidFill>
                    <a:srgbClr val="C00000"/>
                  </a:solidFill>
                </a:rPr>
                <a:t>2:39b</a:t>
              </a:r>
              <a:endParaRPr lang="pt-BR" sz="1600" b="1" dirty="0">
                <a:solidFill>
                  <a:srgbClr val="C00000"/>
                </a:solidFill>
              </a:endParaRPr>
            </a:p>
          </p:txBody>
        </p:sp>
        <p:sp>
          <p:nvSpPr>
            <p:cNvPr id="32" name="CaixaDeTexto 31"/>
            <p:cNvSpPr txBox="1"/>
            <p:nvPr/>
          </p:nvSpPr>
          <p:spPr>
            <a:xfrm>
              <a:off x="570920" y="5494492"/>
              <a:ext cx="832728" cy="338554"/>
            </a:xfrm>
            <a:prstGeom prst="rect">
              <a:avLst/>
            </a:prstGeom>
            <a:solidFill>
              <a:schemeClr val="bg1">
                <a:alpha val="56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b="1" dirty="0" smtClean="0">
                  <a:solidFill>
                    <a:srgbClr val="C00000"/>
                  </a:solidFill>
                </a:rPr>
                <a:t>2:40-43</a:t>
              </a:r>
              <a:endParaRPr lang="pt-BR" sz="1600" b="1" dirty="0">
                <a:solidFill>
                  <a:srgbClr val="C00000"/>
                </a:solidFill>
              </a:endParaRPr>
            </a:p>
          </p:txBody>
        </p:sp>
        <p:sp>
          <p:nvSpPr>
            <p:cNvPr id="33" name="CaixaDeTexto 32"/>
            <p:cNvSpPr txBox="1"/>
            <p:nvPr/>
          </p:nvSpPr>
          <p:spPr>
            <a:xfrm>
              <a:off x="579966" y="6290618"/>
              <a:ext cx="967698" cy="338554"/>
            </a:xfrm>
            <a:prstGeom prst="rect">
              <a:avLst/>
            </a:prstGeom>
            <a:solidFill>
              <a:schemeClr val="bg1">
                <a:alpha val="56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b="1" dirty="0" smtClean="0">
                  <a:solidFill>
                    <a:srgbClr val="C00000"/>
                  </a:solidFill>
                </a:rPr>
                <a:t>2:44-45a</a:t>
              </a:r>
              <a:endParaRPr lang="pt-BR" sz="1600" b="1" dirty="0">
                <a:solidFill>
                  <a:srgbClr val="C00000"/>
                </a:solidFill>
              </a:endParaRPr>
            </a:p>
          </p:txBody>
        </p:sp>
        <p:cxnSp>
          <p:nvCxnSpPr>
            <p:cNvPr id="38" name="Conector reto 37"/>
            <p:cNvCxnSpPr/>
            <p:nvPr/>
          </p:nvCxnSpPr>
          <p:spPr>
            <a:xfrm flipV="1">
              <a:off x="296158" y="1618641"/>
              <a:ext cx="1575899" cy="197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ector reto 38"/>
            <p:cNvCxnSpPr/>
            <p:nvPr/>
          </p:nvCxnSpPr>
          <p:spPr>
            <a:xfrm>
              <a:off x="251520" y="2564904"/>
              <a:ext cx="162053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ector reto 39"/>
            <p:cNvCxnSpPr/>
            <p:nvPr/>
          </p:nvCxnSpPr>
          <p:spPr>
            <a:xfrm>
              <a:off x="280555" y="3346026"/>
              <a:ext cx="159150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ector reto 40"/>
            <p:cNvCxnSpPr/>
            <p:nvPr/>
          </p:nvCxnSpPr>
          <p:spPr>
            <a:xfrm>
              <a:off x="280555" y="4760247"/>
              <a:ext cx="159150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ector reto 41"/>
            <p:cNvCxnSpPr/>
            <p:nvPr/>
          </p:nvCxnSpPr>
          <p:spPr>
            <a:xfrm>
              <a:off x="280555" y="6175464"/>
              <a:ext cx="159150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ector reto 42"/>
            <p:cNvCxnSpPr/>
            <p:nvPr/>
          </p:nvCxnSpPr>
          <p:spPr>
            <a:xfrm>
              <a:off x="251520" y="6831073"/>
              <a:ext cx="162053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ector reto 83"/>
            <p:cNvCxnSpPr/>
            <p:nvPr/>
          </p:nvCxnSpPr>
          <p:spPr>
            <a:xfrm flipH="1" flipV="1">
              <a:off x="1858068" y="1638391"/>
              <a:ext cx="13989" cy="519268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ector reto 84"/>
            <p:cNvCxnSpPr/>
            <p:nvPr/>
          </p:nvCxnSpPr>
          <p:spPr>
            <a:xfrm flipH="1" flipV="1">
              <a:off x="251520" y="1618642"/>
              <a:ext cx="44638" cy="52124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4" name="Grupo 103"/>
            <p:cNvGrpSpPr/>
            <p:nvPr/>
          </p:nvGrpSpPr>
          <p:grpSpPr>
            <a:xfrm>
              <a:off x="2014795" y="1839583"/>
              <a:ext cx="1341523" cy="4790297"/>
              <a:chOff x="6906378" y="1850707"/>
              <a:chExt cx="1341523" cy="4790297"/>
            </a:xfrm>
          </p:grpSpPr>
          <p:sp>
            <p:nvSpPr>
              <p:cNvPr id="105" name="CaixaDeTexto 104"/>
              <p:cNvSpPr txBox="1"/>
              <p:nvPr/>
            </p:nvSpPr>
            <p:spPr>
              <a:xfrm>
                <a:off x="6932080" y="1850707"/>
                <a:ext cx="1306488" cy="338554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600" dirty="0" smtClean="0"/>
                  <a:t>Babilônia</a:t>
                </a:r>
                <a:endParaRPr lang="pt-BR" sz="1600" dirty="0"/>
              </a:p>
            </p:txBody>
          </p:sp>
          <p:sp>
            <p:nvSpPr>
              <p:cNvPr id="106" name="CaixaDeTexto 105"/>
              <p:cNvSpPr txBox="1"/>
              <p:nvPr/>
            </p:nvSpPr>
            <p:spPr>
              <a:xfrm>
                <a:off x="6940856" y="3737122"/>
                <a:ext cx="1306488" cy="338554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600" dirty="0" smtClean="0"/>
                  <a:t>Grécia</a:t>
                </a:r>
                <a:endParaRPr lang="pt-BR" sz="1600" dirty="0"/>
              </a:p>
            </p:txBody>
          </p:sp>
          <p:sp>
            <p:nvSpPr>
              <p:cNvPr id="107" name="CaixaDeTexto 106"/>
              <p:cNvSpPr txBox="1"/>
              <p:nvPr/>
            </p:nvSpPr>
            <p:spPr>
              <a:xfrm>
                <a:off x="6906378" y="4953732"/>
                <a:ext cx="1306488" cy="338554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600" dirty="0" smtClean="0"/>
                  <a:t>Roma</a:t>
                </a:r>
                <a:endParaRPr lang="pt-BR" sz="1600" dirty="0"/>
              </a:p>
            </p:txBody>
          </p:sp>
          <p:sp>
            <p:nvSpPr>
              <p:cNvPr id="108" name="CaixaDeTexto 107"/>
              <p:cNvSpPr txBox="1"/>
              <p:nvPr/>
            </p:nvSpPr>
            <p:spPr>
              <a:xfrm>
                <a:off x="6932080" y="6302450"/>
                <a:ext cx="1306488" cy="338554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600" dirty="0" smtClean="0"/>
                  <a:t>Reino</a:t>
                </a:r>
                <a:endParaRPr lang="pt-BR" sz="1600" dirty="0"/>
              </a:p>
            </p:txBody>
          </p:sp>
          <p:sp>
            <p:nvSpPr>
              <p:cNvPr id="109" name="CaixaDeTexto 108"/>
              <p:cNvSpPr txBox="1"/>
              <p:nvPr/>
            </p:nvSpPr>
            <p:spPr>
              <a:xfrm>
                <a:off x="6941413" y="2718469"/>
                <a:ext cx="1306488" cy="338554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600" dirty="0" smtClean="0"/>
                  <a:t>Medo-Persa</a:t>
                </a:r>
                <a:endParaRPr lang="pt-BR" sz="1600" dirty="0"/>
              </a:p>
            </p:txBody>
          </p:sp>
          <p:sp>
            <p:nvSpPr>
              <p:cNvPr id="110" name="CaixaDeTexto 109"/>
              <p:cNvSpPr txBox="1"/>
              <p:nvPr/>
            </p:nvSpPr>
            <p:spPr>
              <a:xfrm>
                <a:off x="6911252" y="5332100"/>
                <a:ext cx="1333156" cy="584775"/>
              </a:xfrm>
              <a:prstGeom prst="rect">
                <a:avLst/>
              </a:prstGeom>
              <a:solidFill>
                <a:schemeClr val="bg1">
                  <a:alpha val="56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600" b="1" dirty="0" smtClean="0">
                    <a:solidFill>
                      <a:srgbClr val="C00000"/>
                    </a:solidFill>
                  </a:rPr>
                  <a:t>Apo. 13:1-10; 17:1-18</a:t>
                </a:r>
                <a:endParaRPr lang="pt-BR" sz="1600" b="1" dirty="0">
                  <a:solidFill>
                    <a:srgbClr val="C0000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6555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5531</Words>
  <Application>Microsoft Office PowerPoint</Application>
  <PresentationFormat>Apresentação na tela (4:3)</PresentationFormat>
  <Paragraphs>695</Paragraphs>
  <Slides>91</Slides>
  <Notes>13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91</vt:i4>
      </vt:variant>
    </vt:vector>
  </HeadingPairs>
  <TitlesOfParts>
    <vt:vector size="93" baseType="lpstr">
      <vt:lpstr>1_Office Theme</vt:lpstr>
      <vt:lpstr>Documento</vt:lpstr>
      <vt:lpstr>Apresentação do PowerPoint</vt:lpstr>
      <vt:lpstr>Apresentação do PowerPoint</vt:lpstr>
      <vt:lpstr>Daniel – Capítulo 2</vt:lpstr>
      <vt:lpstr>Daniel – Capítulo 2</vt:lpstr>
      <vt:lpstr>Daniel – Capítulo 2</vt:lpstr>
      <vt:lpstr>Daniel – Capítulo 2</vt:lpstr>
      <vt:lpstr>Daniel – Capítulo 2</vt:lpstr>
      <vt:lpstr>Daniel – Capítulo 2</vt:lpstr>
      <vt:lpstr>Daniel – Capítulo 2</vt:lpstr>
      <vt:lpstr>Daniel – Capítulo 2</vt:lpstr>
      <vt:lpstr>Daniel – Capítulo 2</vt:lpstr>
      <vt:lpstr>Daniel – Capítulo 2</vt:lpstr>
      <vt:lpstr>Daniel – Capítulo 2</vt:lpstr>
      <vt:lpstr>Daniel – Capítulo 2</vt:lpstr>
      <vt:lpstr>Daniel – Capítulo 2</vt:lpstr>
      <vt:lpstr>Daniel – Capítulo 2</vt:lpstr>
      <vt:lpstr>Daniel – Capítulo 2</vt:lpstr>
      <vt:lpstr>Daniel – Capítulo 2</vt:lpstr>
      <vt:lpstr>Daniel – Capítulo 2</vt:lpstr>
      <vt:lpstr>Daniel – Capítulo 2</vt:lpstr>
      <vt:lpstr>Daniel – Capítulo 2</vt:lpstr>
      <vt:lpstr>Daniel – Capítulo 2</vt:lpstr>
      <vt:lpstr>Daniel – Capítulo 2</vt:lpstr>
      <vt:lpstr>Daniel – Capítulo 2</vt:lpstr>
      <vt:lpstr>Daniel – Capítulo 2</vt:lpstr>
      <vt:lpstr>Daniel – Capítulo 2</vt:lpstr>
      <vt:lpstr>Daniel – Capítulo 2</vt:lpstr>
      <vt:lpstr>Daniel – Capítulo 2</vt:lpstr>
      <vt:lpstr>Daniel – Capítulo 2</vt:lpstr>
      <vt:lpstr>Daniel – Capítulo 2</vt:lpstr>
      <vt:lpstr>Daniel – Capítulo 2</vt:lpstr>
      <vt:lpstr>Daniel – Capítulo 2</vt:lpstr>
      <vt:lpstr>Daniel – Capítulo 2</vt:lpstr>
      <vt:lpstr>Daniel – Capítulo 2</vt:lpstr>
      <vt:lpstr>Daniel – Capítulo 2</vt:lpstr>
      <vt:lpstr>Daniel – Capítulo 2</vt:lpstr>
      <vt:lpstr>Daniel – Capítulo 2</vt:lpstr>
      <vt:lpstr>Daniel – Capítulo 2</vt:lpstr>
      <vt:lpstr>Daniel – Capítulo 2</vt:lpstr>
      <vt:lpstr>Daniel – Capítulo 2</vt:lpstr>
      <vt:lpstr>Daniel – Capítulo 2</vt:lpstr>
      <vt:lpstr>Daniel – Capítulo 2</vt:lpstr>
      <vt:lpstr>Daniel – Capítulo 2</vt:lpstr>
      <vt:lpstr>Daniel – Capítulo 2</vt:lpstr>
      <vt:lpstr>Daniel – Capítulo 2</vt:lpstr>
      <vt:lpstr>Daniel – Capítulo 2</vt:lpstr>
      <vt:lpstr>Daniel – Capítulo 2</vt:lpstr>
      <vt:lpstr>Daniel – Capítulo 2</vt:lpstr>
      <vt:lpstr>Daniel – Capítulo 2</vt:lpstr>
      <vt:lpstr>Daniel – Capítulo 2</vt:lpstr>
      <vt:lpstr>Daniel – Capítulo 2</vt:lpstr>
      <vt:lpstr>Daniel – Capítulo 2</vt:lpstr>
      <vt:lpstr>Daniel – Capítulo 2</vt:lpstr>
      <vt:lpstr>Daniel – Capítulo 2</vt:lpstr>
      <vt:lpstr>Daniel – Capítulo 2</vt:lpstr>
      <vt:lpstr>Daniel – Capítulo 2</vt:lpstr>
      <vt:lpstr>Daniel – Capítulo 2</vt:lpstr>
      <vt:lpstr>Daniel – Capítulo 2</vt:lpstr>
      <vt:lpstr>Daniel – Capítulo 2</vt:lpstr>
      <vt:lpstr>Daniel – Capítulo 2</vt:lpstr>
      <vt:lpstr>Daniel – Capítulo 2</vt:lpstr>
      <vt:lpstr>Daniel – Capítulo 2</vt:lpstr>
      <vt:lpstr>Daniel – Capítulo 2</vt:lpstr>
      <vt:lpstr>Daniel – Capítulo 2</vt:lpstr>
      <vt:lpstr>Daniel – Capítulo 2</vt:lpstr>
      <vt:lpstr>Daniel – Capítulo 2</vt:lpstr>
      <vt:lpstr>Daniel – Capítulo 2</vt:lpstr>
      <vt:lpstr>Daniel – Capítulo 2</vt:lpstr>
      <vt:lpstr>Daniel – Capítulo 2</vt:lpstr>
      <vt:lpstr>Daniel – Capítulo 2</vt:lpstr>
      <vt:lpstr>Daniel – Capítulo 2</vt:lpstr>
      <vt:lpstr>Daniel – Capítulo 2</vt:lpstr>
      <vt:lpstr>Daniel – Capítulo 2</vt:lpstr>
      <vt:lpstr>Daniel – Capítulo 2</vt:lpstr>
      <vt:lpstr>Daniel – Capítulo 2</vt:lpstr>
      <vt:lpstr>Daniel – Capítulo 2</vt:lpstr>
      <vt:lpstr>Daniel – Capítulo 2</vt:lpstr>
      <vt:lpstr>Daniel – Capítulo 2</vt:lpstr>
      <vt:lpstr>Daniel – Capítulo 2</vt:lpstr>
      <vt:lpstr>Daniel – Capítulo 2</vt:lpstr>
      <vt:lpstr>Daniel – Capítulo 2</vt:lpstr>
      <vt:lpstr>Daniel – Capítulo 2</vt:lpstr>
      <vt:lpstr>Daniel – Capítulo 2</vt:lpstr>
      <vt:lpstr>Daniel – Capítulo 2</vt:lpstr>
      <vt:lpstr>Daniel – Capítulo 2</vt:lpstr>
      <vt:lpstr>Daniel – Capítulo 2</vt:lpstr>
      <vt:lpstr>Daniel – Capítulo 2</vt:lpstr>
      <vt:lpstr>Daniel – Capítulo 2</vt:lpstr>
      <vt:lpstr>Daniel – Capítulo 2</vt:lpstr>
      <vt:lpstr>Daniel – Capítulo 2</vt:lpstr>
      <vt:lpstr>RESUMO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User</cp:lastModifiedBy>
  <cp:revision>41</cp:revision>
  <dcterms:created xsi:type="dcterms:W3CDTF">2014-01-20T17:32:35Z</dcterms:created>
  <dcterms:modified xsi:type="dcterms:W3CDTF">2019-11-21T14:38:18Z</dcterms:modified>
</cp:coreProperties>
</file>